
<file path=[Content_Types].xml><?xml version="1.0" encoding="utf-8"?>
<Types xmlns="http://schemas.openxmlformats.org/package/2006/content-types">
  <Default Extension="jpeg" ContentType="image/jpeg"/>
  <Default Extension="jp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sldIdLst>
    <p:sldId id="258" r:id="rId2"/>
    <p:sldId id="259" r:id="rId3"/>
    <p:sldId id="266" r:id="rId4"/>
    <p:sldId id="260" r:id="rId5"/>
    <p:sldId id="263" r:id="rId6"/>
    <p:sldId id="268" r:id="rId7"/>
    <p:sldId id="257" r:id="rId8"/>
    <p:sldId id="264" r:id="rId9"/>
    <p:sldId id="265" r:id="rId10"/>
    <p:sldId id="267" r:id="rId11"/>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4995" autoAdjust="0"/>
    <p:restoredTop sz="94660"/>
  </p:normalViewPr>
  <p:slideViewPr>
    <p:cSldViewPr snapToGrid="0">
      <p:cViewPr varScale="1">
        <p:scale>
          <a:sx n="67" d="100"/>
          <a:sy n="67" d="100"/>
        </p:scale>
        <p:origin x="644" y="4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CD3508C-47A0-406A-8C14-9F43E2C986DC}"/>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en-ZA"/>
          </a:p>
        </p:txBody>
      </p:sp>
      <p:sp>
        <p:nvSpPr>
          <p:cNvPr id="3" name="Subtitle 2">
            <a:extLst>
              <a:ext uri="{FF2B5EF4-FFF2-40B4-BE49-F238E27FC236}">
                <a16:creationId xmlns:a16="http://schemas.microsoft.com/office/drawing/2014/main" id="{B8B74428-CEA8-4008-8552-37BF9451746C}"/>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en-ZA"/>
          </a:p>
        </p:txBody>
      </p:sp>
      <p:sp>
        <p:nvSpPr>
          <p:cNvPr id="4" name="Date Placeholder 3">
            <a:extLst>
              <a:ext uri="{FF2B5EF4-FFF2-40B4-BE49-F238E27FC236}">
                <a16:creationId xmlns:a16="http://schemas.microsoft.com/office/drawing/2014/main" id="{101018EC-EF6B-403D-93CF-42E7A67CBA6B}"/>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F66AF9E0-DD14-4217-975A-FB9F4B737628}"/>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8A94DCEE-3CAD-4816-896C-CB8D877BABCD}"/>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397451471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D1E7092-B6B6-4A6E-B076-D8D4F6F41532}"/>
              </a:ext>
            </a:extLst>
          </p:cNvPr>
          <p:cNvSpPr>
            <a:spLocks noGrp="1"/>
          </p:cNvSpPr>
          <p:nvPr>
            <p:ph type="title"/>
          </p:nvPr>
        </p:nvSpPr>
        <p:spPr/>
        <p:txBody>
          <a:bodyPr/>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98F013D3-E05E-4CC7-9926-7BD76863C5BE}"/>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701B3EF2-0DD2-4002-97EE-62367E9C1D9A}"/>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99EDBF1D-69DC-4784-A718-5CC6927CBADB}"/>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A76AB40A-F7C3-496E-AF23-6138F8B863AF}"/>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214747775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F280A823-8924-4339-B757-BBF3BF4D50C5}"/>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en-ZA"/>
          </a:p>
        </p:txBody>
      </p:sp>
      <p:sp>
        <p:nvSpPr>
          <p:cNvPr id="3" name="Vertical Text Placeholder 2">
            <a:extLst>
              <a:ext uri="{FF2B5EF4-FFF2-40B4-BE49-F238E27FC236}">
                <a16:creationId xmlns:a16="http://schemas.microsoft.com/office/drawing/2014/main" id="{31631AF3-FA82-466F-B46B-DB5B23FA9AFA}"/>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56C6BDF3-8729-4838-9E80-BD2D4FAB0236}"/>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F8791E6B-B8FD-4392-8913-429712464013}"/>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5EB982AC-1013-4F5C-AB1C-373D410E5DB4}"/>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703783191"/>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57" name="Rectangle 56">
            <a:extLst>
              <a:ext uri="{FF2B5EF4-FFF2-40B4-BE49-F238E27FC236}">
                <a16:creationId xmlns:a16="http://schemas.microsoft.com/office/drawing/2014/main" id="{B7BE899D-513D-4C27-A9E2-321F039EB202}"/>
              </a:ext>
            </a:extLst>
          </p:cNvPr>
          <p:cNvSpPr/>
          <p:nvPr userDrawn="1"/>
        </p:nvSpPr>
        <p:spPr>
          <a:xfrm>
            <a:off x="5877017" y="2093972"/>
            <a:ext cx="3501178" cy="2417203"/>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5" name="Rectangle 34">
            <a:extLst>
              <a:ext uri="{FF2B5EF4-FFF2-40B4-BE49-F238E27FC236}">
                <a16:creationId xmlns:a16="http://schemas.microsoft.com/office/drawing/2014/main" id="{DDBBACAB-EB78-4543-B989-D3BC755291AD}"/>
              </a:ext>
            </a:extLst>
          </p:cNvPr>
          <p:cNvSpPr/>
          <p:nvPr/>
        </p:nvSpPr>
        <p:spPr>
          <a:xfrm>
            <a:off x="0" y="4654111"/>
            <a:ext cx="1950489" cy="307445"/>
          </a:xfrm>
          <a:prstGeom prst="rect">
            <a:avLst/>
          </a:prstGeom>
          <a:solidFill>
            <a:schemeClr val="accent3">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6" name="Rectangle 35">
            <a:extLst>
              <a:ext uri="{FF2B5EF4-FFF2-40B4-BE49-F238E27FC236}">
                <a16:creationId xmlns:a16="http://schemas.microsoft.com/office/drawing/2014/main" id="{A4DAAF3A-1D51-4FA8-A8FF-C59E01A9E9CE}"/>
              </a:ext>
            </a:extLst>
          </p:cNvPr>
          <p:cNvSpPr/>
          <p:nvPr/>
        </p:nvSpPr>
        <p:spPr>
          <a:xfrm>
            <a:off x="2050349" y="4654111"/>
            <a:ext cx="1950489" cy="307445"/>
          </a:xfrm>
          <a:prstGeom prst="rect">
            <a:avLst/>
          </a:prstGeom>
          <a:solidFill>
            <a:schemeClr val="accent3">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7" name="Rectangle 36">
            <a:extLst>
              <a:ext uri="{FF2B5EF4-FFF2-40B4-BE49-F238E27FC236}">
                <a16:creationId xmlns:a16="http://schemas.microsoft.com/office/drawing/2014/main" id="{869ACF6D-C44D-4DE2-8C24-CB45CB913D7A}"/>
              </a:ext>
            </a:extLst>
          </p:cNvPr>
          <p:cNvSpPr/>
          <p:nvPr/>
        </p:nvSpPr>
        <p:spPr>
          <a:xfrm>
            <a:off x="4100699" y="4654111"/>
            <a:ext cx="1950489" cy="307445"/>
          </a:xfrm>
          <a:prstGeom prst="rect">
            <a:avLst/>
          </a:prstGeom>
          <a:solidFill>
            <a:schemeClr val="accent3">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8" name="Rectangle 37">
            <a:extLst>
              <a:ext uri="{FF2B5EF4-FFF2-40B4-BE49-F238E27FC236}">
                <a16:creationId xmlns:a16="http://schemas.microsoft.com/office/drawing/2014/main" id="{7194C33C-7989-4578-954F-66BCDA00DCF5}"/>
              </a:ext>
            </a:extLst>
          </p:cNvPr>
          <p:cNvSpPr/>
          <p:nvPr/>
        </p:nvSpPr>
        <p:spPr>
          <a:xfrm>
            <a:off x="6151049" y="4654111"/>
            <a:ext cx="1950489" cy="307445"/>
          </a:xfrm>
          <a:prstGeom prst="rect">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39" name="Rectangle 38">
            <a:extLst>
              <a:ext uri="{FF2B5EF4-FFF2-40B4-BE49-F238E27FC236}">
                <a16:creationId xmlns:a16="http://schemas.microsoft.com/office/drawing/2014/main" id="{E2CDE613-4601-4ABE-8A7A-DF0B9692B272}"/>
              </a:ext>
            </a:extLst>
          </p:cNvPr>
          <p:cNvSpPr/>
          <p:nvPr/>
        </p:nvSpPr>
        <p:spPr>
          <a:xfrm>
            <a:off x="8201398" y="4654111"/>
            <a:ext cx="1950489" cy="307445"/>
          </a:xfrm>
          <a:prstGeom prst="rect">
            <a:avLst/>
          </a:prstGeom>
          <a:solidFill>
            <a:schemeClr val="accent6">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40" name="Rectangle 39">
            <a:extLst>
              <a:ext uri="{FF2B5EF4-FFF2-40B4-BE49-F238E27FC236}">
                <a16:creationId xmlns:a16="http://schemas.microsoft.com/office/drawing/2014/main" id="{E757780B-C597-445C-9354-A2D40C5D8E5D}"/>
              </a:ext>
            </a:extLst>
          </p:cNvPr>
          <p:cNvSpPr/>
          <p:nvPr/>
        </p:nvSpPr>
        <p:spPr>
          <a:xfrm>
            <a:off x="10251747" y="4654111"/>
            <a:ext cx="1940253" cy="307445"/>
          </a:xfrm>
          <a:prstGeom prst="rect">
            <a:avLst/>
          </a:prstGeom>
          <a:solidFill>
            <a:schemeClr val="accent5">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64" name="Picture Placeholder 2">
            <a:extLst>
              <a:ext uri="{FF2B5EF4-FFF2-40B4-BE49-F238E27FC236}">
                <a16:creationId xmlns:a16="http://schemas.microsoft.com/office/drawing/2014/main" id="{48839356-8057-4293-B251-18B65F13287F}"/>
              </a:ext>
            </a:extLst>
          </p:cNvPr>
          <p:cNvSpPr>
            <a:spLocks noGrp="1"/>
          </p:cNvSpPr>
          <p:nvPr>
            <p:ph type="pic" sz="quarter" idx="10" hasCustomPrompt="1"/>
          </p:nvPr>
        </p:nvSpPr>
        <p:spPr>
          <a:xfrm>
            <a:off x="0" y="0"/>
            <a:ext cx="2062064" cy="1951038"/>
          </a:xfrm>
          <a:solidFill>
            <a:srgbClr val="090F27"/>
          </a:solidFill>
        </p:spPr>
        <p:txBody>
          <a:bodyPr>
            <a:normAutofit/>
          </a:bodyPr>
          <a:lstStyle>
            <a:lvl1pPr algn="ctr">
              <a:buFontTx/>
              <a:buNone/>
              <a:defRPr sz="1600">
                <a:solidFill>
                  <a:schemeClr val="tx2"/>
                </a:solidFill>
              </a:defRPr>
            </a:lvl1pPr>
          </a:lstStyle>
          <a:p>
            <a:r>
              <a:rPr lang="en-US" dirty="0"/>
              <a:t>picture</a:t>
            </a:r>
          </a:p>
        </p:txBody>
      </p:sp>
      <p:sp>
        <p:nvSpPr>
          <p:cNvPr id="49" name="Text Placeholder 55">
            <a:extLst>
              <a:ext uri="{FF2B5EF4-FFF2-40B4-BE49-F238E27FC236}">
                <a16:creationId xmlns:a16="http://schemas.microsoft.com/office/drawing/2014/main" id="{F3A3AD31-E1AD-4D4A-8F68-202D4D9130D4}"/>
              </a:ext>
            </a:extLst>
          </p:cNvPr>
          <p:cNvSpPr>
            <a:spLocks noGrp="1"/>
          </p:cNvSpPr>
          <p:nvPr>
            <p:ph type="body" sz="quarter" idx="27" hasCustomPrompt="1"/>
          </p:nvPr>
        </p:nvSpPr>
        <p:spPr>
          <a:xfrm>
            <a:off x="6155561" y="3487059"/>
            <a:ext cx="2943225" cy="460375"/>
          </a:xfrm>
        </p:spPr>
        <p:txBody>
          <a:bodyPr>
            <a:normAutofit/>
          </a:bodyPr>
          <a:lstStyle>
            <a:lvl1pPr marL="0" indent="0" algn="ctr">
              <a:buNone/>
              <a:defRPr sz="1600" spc="300">
                <a:solidFill>
                  <a:schemeClr val="accent6">
                    <a:lumMod val="20000"/>
                    <a:lumOff val="80000"/>
                  </a:schemeClr>
                </a:solidFill>
              </a:defRPr>
            </a:lvl1pPr>
          </a:lstStyle>
          <a:p>
            <a:pPr lvl="0"/>
            <a:r>
              <a:rPr lang="en-US" dirty="0"/>
              <a:t>Add Subtitle</a:t>
            </a:r>
          </a:p>
        </p:txBody>
      </p:sp>
      <p:cxnSp>
        <p:nvCxnSpPr>
          <p:cNvPr id="47" name="Straight Connector 46">
            <a:extLst>
              <a:ext uri="{FF2B5EF4-FFF2-40B4-BE49-F238E27FC236}">
                <a16:creationId xmlns:a16="http://schemas.microsoft.com/office/drawing/2014/main" id="{CB08F9B2-31F1-4600-BE91-6AE360A6293E}"/>
              </a:ext>
            </a:extLst>
          </p:cNvPr>
          <p:cNvCxnSpPr>
            <a:cxnSpLocks/>
          </p:cNvCxnSpPr>
          <p:nvPr userDrawn="1"/>
        </p:nvCxnSpPr>
        <p:spPr>
          <a:xfrm>
            <a:off x="6622232" y="3388081"/>
            <a:ext cx="1988598" cy="0"/>
          </a:xfrm>
          <a:prstGeom prst="line">
            <a:avLst/>
          </a:prstGeom>
          <a:ln>
            <a:solidFill>
              <a:schemeClr val="bg1"/>
            </a:solidFill>
          </a:ln>
        </p:spPr>
        <p:style>
          <a:lnRef idx="1">
            <a:schemeClr val="accent1"/>
          </a:lnRef>
          <a:fillRef idx="0">
            <a:schemeClr val="accent1"/>
          </a:fillRef>
          <a:effectRef idx="0">
            <a:schemeClr val="accent1"/>
          </a:effectRef>
          <a:fontRef idx="minor">
            <a:schemeClr val="tx1"/>
          </a:fontRef>
        </p:style>
      </p:cxnSp>
      <p:sp>
        <p:nvSpPr>
          <p:cNvPr id="41" name="Picture Placeholder 2">
            <a:extLst>
              <a:ext uri="{FF2B5EF4-FFF2-40B4-BE49-F238E27FC236}">
                <a16:creationId xmlns:a16="http://schemas.microsoft.com/office/drawing/2014/main" id="{02D1A463-E730-42D7-A341-D06435D5FFCC}"/>
              </a:ext>
            </a:extLst>
          </p:cNvPr>
          <p:cNvSpPr>
            <a:spLocks noGrp="1"/>
          </p:cNvSpPr>
          <p:nvPr>
            <p:ph type="pic" sz="quarter" idx="28" hasCustomPrompt="1"/>
          </p:nvPr>
        </p:nvSpPr>
        <p:spPr>
          <a:xfrm>
            <a:off x="2226562" y="0"/>
            <a:ext cx="6162601" cy="1951038"/>
          </a:xfrm>
          <a:solidFill>
            <a:schemeClr val="accent1">
              <a:lumMod val="75000"/>
            </a:schemeClr>
          </a:solidFill>
        </p:spPr>
        <p:txBody>
          <a:bodyPr>
            <a:normAutofit/>
          </a:bodyPr>
          <a:lstStyle>
            <a:lvl1pPr algn="ctr">
              <a:buFontTx/>
              <a:buNone/>
              <a:defRPr sz="1600">
                <a:solidFill>
                  <a:schemeClr val="accent1">
                    <a:lumMod val="75000"/>
                  </a:schemeClr>
                </a:solidFill>
              </a:defRPr>
            </a:lvl1pPr>
          </a:lstStyle>
          <a:p>
            <a:r>
              <a:rPr lang="en-US" dirty="0"/>
              <a:t>picture</a:t>
            </a:r>
          </a:p>
        </p:txBody>
      </p:sp>
      <p:sp>
        <p:nvSpPr>
          <p:cNvPr id="43" name="Picture Placeholder 2">
            <a:extLst>
              <a:ext uri="{FF2B5EF4-FFF2-40B4-BE49-F238E27FC236}">
                <a16:creationId xmlns:a16="http://schemas.microsoft.com/office/drawing/2014/main" id="{371D4915-FBB1-4385-AABD-83E1B51CC051}"/>
              </a:ext>
            </a:extLst>
          </p:cNvPr>
          <p:cNvSpPr>
            <a:spLocks noGrp="1"/>
          </p:cNvSpPr>
          <p:nvPr>
            <p:ph type="pic" sz="quarter" idx="29" hasCustomPrompt="1"/>
          </p:nvPr>
        </p:nvSpPr>
        <p:spPr>
          <a:xfrm>
            <a:off x="8553661" y="0"/>
            <a:ext cx="3638339" cy="1951038"/>
          </a:xfrm>
          <a:solidFill>
            <a:schemeClr val="accent3">
              <a:lumMod val="75000"/>
            </a:schemeClr>
          </a:solidFill>
        </p:spPr>
        <p:txBody>
          <a:bodyPr>
            <a:normAutofit/>
          </a:bodyPr>
          <a:lstStyle>
            <a:lvl1pPr algn="ctr">
              <a:buFontTx/>
              <a:buNone/>
              <a:defRPr sz="1600">
                <a:solidFill>
                  <a:schemeClr val="accent6">
                    <a:lumMod val="75000"/>
                  </a:schemeClr>
                </a:solidFill>
              </a:defRPr>
            </a:lvl1pPr>
          </a:lstStyle>
          <a:p>
            <a:r>
              <a:rPr lang="en-US" dirty="0"/>
              <a:t>picture</a:t>
            </a:r>
          </a:p>
        </p:txBody>
      </p:sp>
      <p:sp>
        <p:nvSpPr>
          <p:cNvPr id="44" name="Picture Placeholder 2">
            <a:extLst>
              <a:ext uri="{FF2B5EF4-FFF2-40B4-BE49-F238E27FC236}">
                <a16:creationId xmlns:a16="http://schemas.microsoft.com/office/drawing/2014/main" id="{5EE37953-8DD9-4C78-8318-39364E5F3692}"/>
              </a:ext>
            </a:extLst>
          </p:cNvPr>
          <p:cNvSpPr>
            <a:spLocks noGrp="1"/>
          </p:cNvSpPr>
          <p:nvPr>
            <p:ph type="pic" sz="quarter" idx="30" hasCustomPrompt="1"/>
          </p:nvPr>
        </p:nvSpPr>
        <p:spPr>
          <a:xfrm>
            <a:off x="0" y="2093972"/>
            <a:ext cx="5696874" cy="2417205"/>
          </a:xfrm>
          <a:solidFill>
            <a:schemeClr val="accent3">
              <a:lumMod val="20000"/>
              <a:lumOff val="80000"/>
            </a:schemeClr>
          </a:solidFill>
        </p:spPr>
        <p:txBody>
          <a:bodyPr>
            <a:normAutofit/>
          </a:bodyPr>
          <a:lstStyle>
            <a:lvl1pPr algn="ctr">
              <a:buFontTx/>
              <a:buNone/>
              <a:defRPr sz="1600">
                <a:solidFill>
                  <a:schemeClr val="accent3">
                    <a:lumMod val="40000"/>
                    <a:lumOff val="60000"/>
                  </a:schemeClr>
                </a:solidFill>
              </a:defRPr>
            </a:lvl1pPr>
          </a:lstStyle>
          <a:p>
            <a:r>
              <a:rPr lang="en-US" dirty="0"/>
              <a:t>picture</a:t>
            </a:r>
          </a:p>
        </p:txBody>
      </p:sp>
      <p:sp>
        <p:nvSpPr>
          <p:cNvPr id="45" name="Picture Placeholder 2">
            <a:extLst>
              <a:ext uri="{FF2B5EF4-FFF2-40B4-BE49-F238E27FC236}">
                <a16:creationId xmlns:a16="http://schemas.microsoft.com/office/drawing/2014/main" id="{C24128A4-9C3B-4876-A9DF-1ABF664C7FBD}"/>
              </a:ext>
            </a:extLst>
          </p:cNvPr>
          <p:cNvSpPr>
            <a:spLocks noGrp="1"/>
          </p:cNvSpPr>
          <p:nvPr>
            <p:ph type="pic" sz="quarter" idx="31" hasCustomPrompt="1"/>
          </p:nvPr>
        </p:nvSpPr>
        <p:spPr>
          <a:xfrm>
            <a:off x="9558338" y="2093972"/>
            <a:ext cx="2633661" cy="1121394"/>
          </a:xfrm>
          <a:solidFill>
            <a:schemeClr val="accent3">
              <a:lumMod val="20000"/>
              <a:lumOff val="80000"/>
            </a:schemeClr>
          </a:solidFill>
        </p:spPr>
        <p:txBody>
          <a:bodyPr>
            <a:normAutofit/>
          </a:bodyPr>
          <a:lstStyle>
            <a:lvl1pPr algn="ctr">
              <a:buFontTx/>
              <a:buNone/>
              <a:defRPr sz="1600">
                <a:solidFill>
                  <a:schemeClr val="accent3">
                    <a:lumMod val="20000"/>
                    <a:lumOff val="80000"/>
                  </a:schemeClr>
                </a:solidFill>
              </a:defRPr>
            </a:lvl1pPr>
          </a:lstStyle>
          <a:p>
            <a:r>
              <a:rPr lang="en-US" dirty="0"/>
              <a:t>picture</a:t>
            </a:r>
          </a:p>
        </p:txBody>
      </p:sp>
      <p:sp>
        <p:nvSpPr>
          <p:cNvPr id="46" name="Picture Placeholder 2">
            <a:extLst>
              <a:ext uri="{FF2B5EF4-FFF2-40B4-BE49-F238E27FC236}">
                <a16:creationId xmlns:a16="http://schemas.microsoft.com/office/drawing/2014/main" id="{09FFE4A0-9394-4910-8306-628B384842FF}"/>
              </a:ext>
            </a:extLst>
          </p:cNvPr>
          <p:cNvSpPr>
            <a:spLocks noGrp="1"/>
          </p:cNvSpPr>
          <p:nvPr>
            <p:ph type="pic" sz="quarter" idx="32" hasCustomPrompt="1"/>
          </p:nvPr>
        </p:nvSpPr>
        <p:spPr>
          <a:xfrm>
            <a:off x="9558338" y="3389781"/>
            <a:ext cx="2633662" cy="1121394"/>
          </a:xfrm>
          <a:solidFill>
            <a:schemeClr val="accent3">
              <a:lumMod val="60000"/>
              <a:lumOff val="40000"/>
            </a:schemeClr>
          </a:solidFill>
        </p:spPr>
        <p:txBody>
          <a:bodyPr>
            <a:normAutofit/>
          </a:bodyPr>
          <a:lstStyle>
            <a:lvl1pPr algn="ctr">
              <a:buFontTx/>
              <a:buNone/>
              <a:defRPr sz="1600">
                <a:solidFill>
                  <a:schemeClr val="accent6">
                    <a:lumMod val="60000"/>
                    <a:lumOff val="40000"/>
                  </a:schemeClr>
                </a:solidFill>
              </a:defRPr>
            </a:lvl1pPr>
          </a:lstStyle>
          <a:p>
            <a:r>
              <a:rPr lang="en-US" dirty="0"/>
              <a:t>picture</a:t>
            </a:r>
          </a:p>
        </p:txBody>
      </p:sp>
      <p:sp>
        <p:nvSpPr>
          <p:cNvPr id="34" name="Picture Placeholder 2">
            <a:extLst>
              <a:ext uri="{FF2B5EF4-FFF2-40B4-BE49-F238E27FC236}">
                <a16:creationId xmlns:a16="http://schemas.microsoft.com/office/drawing/2014/main" id="{67206AA2-E6CF-46C6-81A2-58201390D115}"/>
              </a:ext>
            </a:extLst>
          </p:cNvPr>
          <p:cNvSpPr>
            <a:spLocks noGrp="1"/>
          </p:cNvSpPr>
          <p:nvPr>
            <p:ph type="pic" sz="quarter" idx="36" hasCustomPrompt="1"/>
          </p:nvPr>
        </p:nvSpPr>
        <p:spPr>
          <a:xfrm>
            <a:off x="10127194" y="5138631"/>
            <a:ext cx="2064806" cy="1719664"/>
          </a:xfrm>
          <a:solidFill>
            <a:schemeClr val="accent3"/>
          </a:solidFill>
        </p:spPr>
        <p:txBody>
          <a:bodyPr>
            <a:normAutofit/>
          </a:bodyPr>
          <a:lstStyle>
            <a:lvl1pPr algn="ctr">
              <a:buFontTx/>
              <a:buNone/>
              <a:defRPr sz="1600">
                <a:solidFill>
                  <a:srgbClr val="02A0DA"/>
                </a:solidFill>
              </a:defRPr>
            </a:lvl1pPr>
          </a:lstStyle>
          <a:p>
            <a:r>
              <a:rPr lang="en-US" dirty="0"/>
              <a:t>picture</a:t>
            </a:r>
          </a:p>
        </p:txBody>
      </p:sp>
      <p:sp>
        <p:nvSpPr>
          <p:cNvPr id="42" name="Picture Placeholder 2">
            <a:extLst>
              <a:ext uri="{FF2B5EF4-FFF2-40B4-BE49-F238E27FC236}">
                <a16:creationId xmlns:a16="http://schemas.microsoft.com/office/drawing/2014/main" id="{E33F414F-5877-4BA0-BFC3-4B88EE49C4BF}"/>
              </a:ext>
            </a:extLst>
          </p:cNvPr>
          <p:cNvSpPr>
            <a:spLocks noGrp="1"/>
          </p:cNvSpPr>
          <p:nvPr>
            <p:ph type="pic" sz="quarter" idx="37" hasCustomPrompt="1"/>
          </p:nvPr>
        </p:nvSpPr>
        <p:spPr>
          <a:xfrm>
            <a:off x="3799794" y="5138631"/>
            <a:ext cx="6162601" cy="1719664"/>
          </a:xfrm>
          <a:solidFill>
            <a:schemeClr val="accent6"/>
          </a:solidFill>
        </p:spPr>
        <p:txBody>
          <a:bodyPr>
            <a:normAutofit/>
          </a:bodyPr>
          <a:lstStyle>
            <a:lvl1pPr algn="ctr">
              <a:buFontTx/>
              <a:buNone/>
              <a:defRPr sz="1600">
                <a:solidFill>
                  <a:srgbClr val="02A1BB"/>
                </a:solidFill>
              </a:defRPr>
            </a:lvl1pPr>
          </a:lstStyle>
          <a:p>
            <a:r>
              <a:rPr lang="en-US" dirty="0"/>
              <a:t>picture</a:t>
            </a:r>
          </a:p>
        </p:txBody>
      </p:sp>
      <p:sp>
        <p:nvSpPr>
          <p:cNvPr id="53" name="Picture Placeholder 2">
            <a:extLst>
              <a:ext uri="{FF2B5EF4-FFF2-40B4-BE49-F238E27FC236}">
                <a16:creationId xmlns:a16="http://schemas.microsoft.com/office/drawing/2014/main" id="{E746FBDA-76F3-4096-BF03-20AEA4705623}"/>
              </a:ext>
            </a:extLst>
          </p:cNvPr>
          <p:cNvSpPr>
            <a:spLocks noGrp="1"/>
          </p:cNvSpPr>
          <p:nvPr>
            <p:ph type="pic" sz="quarter" idx="38" hasCustomPrompt="1"/>
          </p:nvPr>
        </p:nvSpPr>
        <p:spPr>
          <a:xfrm>
            <a:off x="0" y="5138631"/>
            <a:ext cx="3634995" cy="1719664"/>
          </a:xfrm>
          <a:solidFill>
            <a:schemeClr val="accent3">
              <a:lumMod val="60000"/>
              <a:lumOff val="40000"/>
            </a:schemeClr>
          </a:solidFill>
        </p:spPr>
        <p:txBody>
          <a:bodyPr>
            <a:normAutofit/>
          </a:bodyPr>
          <a:lstStyle>
            <a:lvl1pPr algn="ctr">
              <a:buFontTx/>
              <a:buNone/>
              <a:defRPr sz="1600">
                <a:solidFill>
                  <a:srgbClr val="53D0FD"/>
                </a:solidFill>
              </a:defRPr>
            </a:lvl1pPr>
          </a:lstStyle>
          <a:p>
            <a:r>
              <a:rPr lang="en-US" dirty="0"/>
              <a:t>picture</a:t>
            </a:r>
          </a:p>
        </p:txBody>
      </p:sp>
      <p:sp>
        <p:nvSpPr>
          <p:cNvPr id="2" name="Title 1">
            <a:extLst>
              <a:ext uri="{FF2B5EF4-FFF2-40B4-BE49-F238E27FC236}">
                <a16:creationId xmlns:a16="http://schemas.microsoft.com/office/drawing/2014/main" id="{70D79D1E-2F4F-49D0-A4EF-531E626D5A09}"/>
              </a:ext>
            </a:extLst>
          </p:cNvPr>
          <p:cNvSpPr>
            <a:spLocks noGrp="1"/>
          </p:cNvSpPr>
          <p:nvPr>
            <p:ph type="title" hasCustomPrompt="1"/>
          </p:nvPr>
        </p:nvSpPr>
        <p:spPr>
          <a:xfrm>
            <a:off x="6016656" y="2824340"/>
            <a:ext cx="3221899" cy="464764"/>
          </a:xfrm>
        </p:spPr>
        <p:txBody>
          <a:bodyPr vert="horz" lIns="91440" tIns="45720" rIns="91440" bIns="45720" rtlCol="0" anchor="t">
            <a:normAutofit/>
          </a:bodyPr>
          <a:lstStyle>
            <a:lvl1pPr algn="ctr">
              <a:defRPr lang="en-US" sz="3200" b="1" cap="all" spc="300" baseline="0">
                <a:solidFill>
                  <a:schemeClr val="accent6">
                    <a:lumMod val="20000"/>
                    <a:lumOff val="80000"/>
                  </a:schemeClr>
                </a:solidFill>
                <a:ea typeface="+mn-ea"/>
                <a:cs typeface="+mn-cs"/>
              </a:defRPr>
            </a:lvl1pPr>
          </a:lstStyle>
          <a:p>
            <a:pPr marL="0" lvl="0" indent="0" algn="ctr">
              <a:spcBef>
                <a:spcPts val="1000"/>
              </a:spcBef>
              <a:buFont typeface="Arial" panose="020B0604020202020204" pitchFamily="34" charset="0"/>
            </a:pPr>
            <a:r>
              <a:rPr lang="en-US" dirty="0"/>
              <a:t>Add Title</a:t>
            </a:r>
          </a:p>
        </p:txBody>
      </p:sp>
    </p:spTree>
    <p:extLst>
      <p:ext uri="{BB962C8B-B14F-4D97-AF65-F5344CB8AC3E}">
        <p14:creationId xmlns:p14="http://schemas.microsoft.com/office/powerpoint/2010/main" val="210224651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F368FBF-7F79-4A5E-A6B1-15B0EA1D4575}"/>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26429B48-20EE-4BE7-828A-817701CFE814}"/>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3D94EDD9-4DA5-4AC7-8707-30B2B3F1766F}"/>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28ECC00C-4F8A-42A1-9EAC-CB978BDF166F}"/>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C9568F2D-F111-44E9-B710-DB7A944A86F0}"/>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338580766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748E321-2A4F-4CC3-AC3D-F56192E20C55}"/>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en-ZA"/>
          </a:p>
        </p:txBody>
      </p:sp>
      <p:sp>
        <p:nvSpPr>
          <p:cNvPr id="3" name="Text Placeholder 2">
            <a:extLst>
              <a:ext uri="{FF2B5EF4-FFF2-40B4-BE49-F238E27FC236}">
                <a16:creationId xmlns:a16="http://schemas.microsoft.com/office/drawing/2014/main" id="{8AAF11CD-3817-4AA7-87E7-81B951E50476}"/>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47D802CC-11B9-4970-9AAF-3664279795B6}"/>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2C1CDE62-FB96-468A-8CB9-7F0010158EDE}"/>
              </a:ext>
            </a:extLst>
          </p:cNvPr>
          <p:cNvSpPr>
            <a:spLocks noGrp="1"/>
          </p:cNvSpPr>
          <p:nvPr>
            <p:ph type="ftr" sz="quarter" idx="11"/>
          </p:nvPr>
        </p:nvSpPr>
        <p:spPr/>
        <p:txBody>
          <a:bodyPr/>
          <a:lstStyle/>
          <a:p>
            <a:endParaRPr lang="en-ZA"/>
          </a:p>
        </p:txBody>
      </p:sp>
      <p:sp>
        <p:nvSpPr>
          <p:cNvPr id="6" name="Slide Number Placeholder 5">
            <a:extLst>
              <a:ext uri="{FF2B5EF4-FFF2-40B4-BE49-F238E27FC236}">
                <a16:creationId xmlns:a16="http://schemas.microsoft.com/office/drawing/2014/main" id="{04E3B6B3-2906-4699-A87C-9624FFC175CA}"/>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234273434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7890D81-C618-4AF1-8EE4-835142C28B0A}"/>
              </a:ext>
            </a:extLst>
          </p:cNvPr>
          <p:cNvSpPr>
            <a:spLocks noGrp="1"/>
          </p:cNvSpPr>
          <p:nvPr>
            <p:ph type="title"/>
          </p:nvPr>
        </p:nvSpPr>
        <p:spPr/>
        <p:txBody>
          <a:bodyPr/>
          <a:lstStyle/>
          <a:p>
            <a:r>
              <a:rPr lang="en-US"/>
              <a:t>Click to edit Master title style</a:t>
            </a:r>
            <a:endParaRPr lang="en-ZA"/>
          </a:p>
        </p:txBody>
      </p:sp>
      <p:sp>
        <p:nvSpPr>
          <p:cNvPr id="3" name="Content Placeholder 2">
            <a:extLst>
              <a:ext uri="{FF2B5EF4-FFF2-40B4-BE49-F238E27FC236}">
                <a16:creationId xmlns:a16="http://schemas.microsoft.com/office/drawing/2014/main" id="{6148746E-2D03-4FFD-B4DF-1CF73C938DC4}"/>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Content Placeholder 3">
            <a:extLst>
              <a:ext uri="{FF2B5EF4-FFF2-40B4-BE49-F238E27FC236}">
                <a16:creationId xmlns:a16="http://schemas.microsoft.com/office/drawing/2014/main" id="{E01C7A71-60CD-4AB8-A874-1D3FBEDB0EB7}"/>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Date Placeholder 4">
            <a:extLst>
              <a:ext uri="{FF2B5EF4-FFF2-40B4-BE49-F238E27FC236}">
                <a16:creationId xmlns:a16="http://schemas.microsoft.com/office/drawing/2014/main" id="{8999C503-ECC9-4CFD-A0F8-58F3F98E6DB1}"/>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6" name="Footer Placeholder 5">
            <a:extLst>
              <a:ext uri="{FF2B5EF4-FFF2-40B4-BE49-F238E27FC236}">
                <a16:creationId xmlns:a16="http://schemas.microsoft.com/office/drawing/2014/main" id="{97F136C8-8522-4D3C-9E0C-B4553389ACFB}"/>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E01F60FB-AFDB-422F-911D-48FCC6D38FF5}"/>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348528305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FB6FB9A-C5FF-4F2A-8B59-5D88347A031D}"/>
              </a:ext>
            </a:extLst>
          </p:cNvPr>
          <p:cNvSpPr>
            <a:spLocks noGrp="1"/>
          </p:cNvSpPr>
          <p:nvPr>
            <p:ph type="title"/>
          </p:nvPr>
        </p:nvSpPr>
        <p:spPr>
          <a:xfrm>
            <a:off x="839788" y="365125"/>
            <a:ext cx="10515600" cy="1325563"/>
          </a:xfrm>
        </p:spPr>
        <p:txBody>
          <a:bodyPr/>
          <a:lstStyle/>
          <a:p>
            <a:r>
              <a:rPr lang="en-US"/>
              <a:t>Click to edit Master title style</a:t>
            </a:r>
            <a:endParaRPr lang="en-ZA"/>
          </a:p>
        </p:txBody>
      </p:sp>
      <p:sp>
        <p:nvSpPr>
          <p:cNvPr id="3" name="Text Placeholder 2">
            <a:extLst>
              <a:ext uri="{FF2B5EF4-FFF2-40B4-BE49-F238E27FC236}">
                <a16:creationId xmlns:a16="http://schemas.microsoft.com/office/drawing/2014/main" id="{53BD20B1-FB0B-4629-B2AB-8F3B6A58D6BC}"/>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043B52D-F475-406B-86A3-E0ABBE2CEEB0}"/>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5" name="Text Placeholder 4">
            <a:extLst>
              <a:ext uri="{FF2B5EF4-FFF2-40B4-BE49-F238E27FC236}">
                <a16:creationId xmlns:a16="http://schemas.microsoft.com/office/drawing/2014/main" id="{F4009483-46B6-4BB2-A9D4-2E19D124174E}"/>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7EA5171F-3042-417D-989C-83AB0F31474B}"/>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7" name="Date Placeholder 6">
            <a:extLst>
              <a:ext uri="{FF2B5EF4-FFF2-40B4-BE49-F238E27FC236}">
                <a16:creationId xmlns:a16="http://schemas.microsoft.com/office/drawing/2014/main" id="{65C636A0-D1A5-4E88-AA25-DEBF943C58E3}"/>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8" name="Footer Placeholder 7">
            <a:extLst>
              <a:ext uri="{FF2B5EF4-FFF2-40B4-BE49-F238E27FC236}">
                <a16:creationId xmlns:a16="http://schemas.microsoft.com/office/drawing/2014/main" id="{513A3C1B-65C9-416F-9D65-2BF3ED6E9B6B}"/>
              </a:ext>
            </a:extLst>
          </p:cNvPr>
          <p:cNvSpPr>
            <a:spLocks noGrp="1"/>
          </p:cNvSpPr>
          <p:nvPr>
            <p:ph type="ftr" sz="quarter" idx="11"/>
          </p:nvPr>
        </p:nvSpPr>
        <p:spPr/>
        <p:txBody>
          <a:bodyPr/>
          <a:lstStyle/>
          <a:p>
            <a:endParaRPr lang="en-ZA"/>
          </a:p>
        </p:txBody>
      </p:sp>
      <p:sp>
        <p:nvSpPr>
          <p:cNvPr id="9" name="Slide Number Placeholder 8">
            <a:extLst>
              <a:ext uri="{FF2B5EF4-FFF2-40B4-BE49-F238E27FC236}">
                <a16:creationId xmlns:a16="http://schemas.microsoft.com/office/drawing/2014/main" id="{70868D0E-25E5-46BA-9426-4472C2DB34D4}"/>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101631688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918D211-E88E-480D-8E8E-C7CD6A229E39}"/>
              </a:ext>
            </a:extLst>
          </p:cNvPr>
          <p:cNvSpPr>
            <a:spLocks noGrp="1"/>
          </p:cNvSpPr>
          <p:nvPr>
            <p:ph type="title"/>
          </p:nvPr>
        </p:nvSpPr>
        <p:spPr/>
        <p:txBody>
          <a:bodyPr/>
          <a:lstStyle/>
          <a:p>
            <a:r>
              <a:rPr lang="en-US"/>
              <a:t>Click to edit Master title style</a:t>
            </a:r>
            <a:endParaRPr lang="en-ZA"/>
          </a:p>
        </p:txBody>
      </p:sp>
      <p:sp>
        <p:nvSpPr>
          <p:cNvPr id="3" name="Date Placeholder 2">
            <a:extLst>
              <a:ext uri="{FF2B5EF4-FFF2-40B4-BE49-F238E27FC236}">
                <a16:creationId xmlns:a16="http://schemas.microsoft.com/office/drawing/2014/main" id="{91711C1D-8CAF-44E7-A2BC-175D95DB0672}"/>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4" name="Footer Placeholder 3">
            <a:extLst>
              <a:ext uri="{FF2B5EF4-FFF2-40B4-BE49-F238E27FC236}">
                <a16:creationId xmlns:a16="http://schemas.microsoft.com/office/drawing/2014/main" id="{EE4F95E7-E22B-4865-AB33-422C0CF92E37}"/>
              </a:ext>
            </a:extLst>
          </p:cNvPr>
          <p:cNvSpPr>
            <a:spLocks noGrp="1"/>
          </p:cNvSpPr>
          <p:nvPr>
            <p:ph type="ftr" sz="quarter" idx="11"/>
          </p:nvPr>
        </p:nvSpPr>
        <p:spPr/>
        <p:txBody>
          <a:bodyPr/>
          <a:lstStyle/>
          <a:p>
            <a:endParaRPr lang="en-ZA"/>
          </a:p>
        </p:txBody>
      </p:sp>
      <p:sp>
        <p:nvSpPr>
          <p:cNvPr id="5" name="Slide Number Placeholder 4">
            <a:extLst>
              <a:ext uri="{FF2B5EF4-FFF2-40B4-BE49-F238E27FC236}">
                <a16:creationId xmlns:a16="http://schemas.microsoft.com/office/drawing/2014/main" id="{2834A639-B034-4738-A5E5-4926A19E291E}"/>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2531694496"/>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61F0F4-6F4E-4688-92AA-02A5E31E8659}"/>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3" name="Footer Placeholder 2">
            <a:extLst>
              <a:ext uri="{FF2B5EF4-FFF2-40B4-BE49-F238E27FC236}">
                <a16:creationId xmlns:a16="http://schemas.microsoft.com/office/drawing/2014/main" id="{396D92AA-FEA9-4D42-BDDC-7B71A0FCB7FD}"/>
              </a:ext>
            </a:extLst>
          </p:cNvPr>
          <p:cNvSpPr>
            <a:spLocks noGrp="1"/>
          </p:cNvSpPr>
          <p:nvPr>
            <p:ph type="ftr" sz="quarter" idx="11"/>
          </p:nvPr>
        </p:nvSpPr>
        <p:spPr/>
        <p:txBody>
          <a:bodyPr/>
          <a:lstStyle/>
          <a:p>
            <a:endParaRPr lang="en-ZA"/>
          </a:p>
        </p:txBody>
      </p:sp>
      <p:sp>
        <p:nvSpPr>
          <p:cNvPr id="4" name="Slide Number Placeholder 3">
            <a:extLst>
              <a:ext uri="{FF2B5EF4-FFF2-40B4-BE49-F238E27FC236}">
                <a16:creationId xmlns:a16="http://schemas.microsoft.com/office/drawing/2014/main" id="{23B287A3-64C6-4A34-A82A-0A7B8BA7FA79}"/>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1201083770"/>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EF5DF3A-44F5-4A43-9A1F-519626E92CFC}"/>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Content Placeholder 2">
            <a:extLst>
              <a:ext uri="{FF2B5EF4-FFF2-40B4-BE49-F238E27FC236}">
                <a16:creationId xmlns:a16="http://schemas.microsoft.com/office/drawing/2014/main" id="{083C1D0F-9C53-4582-9CCA-276D9D4B3729}"/>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Text Placeholder 3">
            <a:extLst>
              <a:ext uri="{FF2B5EF4-FFF2-40B4-BE49-F238E27FC236}">
                <a16:creationId xmlns:a16="http://schemas.microsoft.com/office/drawing/2014/main" id="{5EEE2B6B-AF33-46DF-9139-46CD17B24103}"/>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17B344F-49CE-424E-A641-6580D8BD14D6}"/>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6" name="Footer Placeholder 5">
            <a:extLst>
              <a:ext uri="{FF2B5EF4-FFF2-40B4-BE49-F238E27FC236}">
                <a16:creationId xmlns:a16="http://schemas.microsoft.com/office/drawing/2014/main" id="{5FF35654-929F-4C29-831E-388DFC3F105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0FFC7FD4-5CE0-43AD-9BA5-EDCD389FE7F9}"/>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30933153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2191E16-CFE8-46F5-89E6-1DA860B4BC99}"/>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en-ZA"/>
          </a:p>
        </p:txBody>
      </p:sp>
      <p:sp>
        <p:nvSpPr>
          <p:cNvPr id="3" name="Picture Placeholder 2">
            <a:extLst>
              <a:ext uri="{FF2B5EF4-FFF2-40B4-BE49-F238E27FC236}">
                <a16:creationId xmlns:a16="http://schemas.microsoft.com/office/drawing/2014/main" id="{C1371E6A-0042-459C-9456-866BF2328643}"/>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ZA"/>
          </a:p>
        </p:txBody>
      </p:sp>
      <p:sp>
        <p:nvSpPr>
          <p:cNvPr id="4" name="Text Placeholder 3">
            <a:extLst>
              <a:ext uri="{FF2B5EF4-FFF2-40B4-BE49-F238E27FC236}">
                <a16:creationId xmlns:a16="http://schemas.microsoft.com/office/drawing/2014/main" id="{4C07AF1E-DC42-4B99-BA23-9B1880770C85}"/>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CA343D05-8B78-4645-A98C-5A5978FD35D9}"/>
              </a:ext>
            </a:extLst>
          </p:cNvPr>
          <p:cNvSpPr>
            <a:spLocks noGrp="1"/>
          </p:cNvSpPr>
          <p:nvPr>
            <p:ph type="dt" sz="half" idx="10"/>
          </p:nvPr>
        </p:nvSpPr>
        <p:spPr/>
        <p:txBody>
          <a:bodyPr/>
          <a:lstStyle/>
          <a:p>
            <a:fld id="{E997DE32-F72A-489B-9BFB-2B70E9C8A89D}" type="datetimeFigureOut">
              <a:rPr lang="en-ZA" smtClean="0"/>
              <a:t>2021/08/26</a:t>
            </a:fld>
            <a:endParaRPr lang="en-ZA"/>
          </a:p>
        </p:txBody>
      </p:sp>
      <p:sp>
        <p:nvSpPr>
          <p:cNvPr id="6" name="Footer Placeholder 5">
            <a:extLst>
              <a:ext uri="{FF2B5EF4-FFF2-40B4-BE49-F238E27FC236}">
                <a16:creationId xmlns:a16="http://schemas.microsoft.com/office/drawing/2014/main" id="{87096F95-84F0-4948-B3A7-6FE732643AF1}"/>
              </a:ext>
            </a:extLst>
          </p:cNvPr>
          <p:cNvSpPr>
            <a:spLocks noGrp="1"/>
          </p:cNvSpPr>
          <p:nvPr>
            <p:ph type="ftr" sz="quarter" idx="11"/>
          </p:nvPr>
        </p:nvSpPr>
        <p:spPr/>
        <p:txBody>
          <a:bodyPr/>
          <a:lstStyle/>
          <a:p>
            <a:endParaRPr lang="en-ZA"/>
          </a:p>
        </p:txBody>
      </p:sp>
      <p:sp>
        <p:nvSpPr>
          <p:cNvPr id="7" name="Slide Number Placeholder 6">
            <a:extLst>
              <a:ext uri="{FF2B5EF4-FFF2-40B4-BE49-F238E27FC236}">
                <a16:creationId xmlns:a16="http://schemas.microsoft.com/office/drawing/2014/main" id="{35C6AB75-ABB2-4B2C-835B-A2A2C3276D3C}"/>
              </a:ext>
            </a:extLst>
          </p:cNvPr>
          <p:cNvSpPr>
            <a:spLocks noGrp="1"/>
          </p:cNvSpPr>
          <p:nvPr>
            <p:ph type="sldNum" sz="quarter" idx="12"/>
          </p:nvPr>
        </p:nvSpPr>
        <p:spPr/>
        <p:txBody>
          <a:bodyPr/>
          <a:lstStyle/>
          <a:p>
            <a:fld id="{432A9746-775A-4C21-AD51-E1F060328946}" type="slidenum">
              <a:rPr lang="en-ZA" smtClean="0"/>
              <a:t>‹#›</a:t>
            </a:fld>
            <a:endParaRPr lang="en-ZA"/>
          </a:p>
        </p:txBody>
      </p:sp>
    </p:spTree>
    <p:extLst>
      <p:ext uri="{BB962C8B-B14F-4D97-AF65-F5344CB8AC3E}">
        <p14:creationId xmlns:p14="http://schemas.microsoft.com/office/powerpoint/2010/main" val="26328835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a:extLst>
              <a:ext uri="{FF2B5EF4-FFF2-40B4-BE49-F238E27FC236}">
                <a16:creationId xmlns:a16="http://schemas.microsoft.com/office/drawing/2014/main" id="{8303518E-B464-421C-9189-DE51FD270CA7}"/>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en-ZA"/>
          </a:p>
        </p:txBody>
      </p:sp>
      <p:sp>
        <p:nvSpPr>
          <p:cNvPr id="3" name="Text Placeholder 2">
            <a:extLst>
              <a:ext uri="{FF2B5EF4-FFF2-40B4-BE49-F238E27FC236}">
                <a16:creationId xmlns:a16="http://schemas.microsoft.com/office/drawing/2014/main" id="{B3B53376-CDBA-487F-AF18-51CCDA02F428}"/>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ZA"/>
          </a:p>
        </p:txBody>
      </p:sp>
      <p:sp>
        <p:nvSpPr>
          <p:cNvPr id="4" name="Date Placeholder 3">
            <a:extLst>
              <a:ext uri="{FF2B5EF4-FFF2-40B4-BE49-F238E27FC236}">
                <a16:creationId xmlns:a16="http://schemas.microsoft.com/office/drawing/2014/main" id="{E8CF24EB-8F47-4F7D-9E1B-94247156F3A2}"/>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997DE32-F72A-489B-9BFB-2B70E9C8A89D}" type="datetimeFigureOut">
              <a:rPr lang="en-ZA" smtClean="0"/>
              <a:t>2021/08/26</a:t>
            </a:fld>
            <a:endParaRPr lang="en-ZA"/>
          </a:p>
        </p:txBody>
      </p:sp>
      <p:sp>
        <p:nvSpPr>
          <p:cNvPr id="5" name="Footer Placeholder 4">
            <a:extLst>
              <a:ext uri="{FF2B5EF4-FFF2-40B4-BE49-F238E27FC236}">
                <a16:creationId xmlns:a16="http://schemas.microsoft.com/office/drawing/2014/main" id="{78557945-AE8C-419B-9F76-DFB543A629E4}"/>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ZA"/>
          </a:p>
        </p:txBody>
      </p:sp>
      <p:sp>
        <p:nvSpPr>
          <p:cNvPr id="6" name="Slide Number Placeholder 5">
            <a:extLst>
              <a:ext uri="{FF2B5EF4-FFF2-40B4-BE49-F238E27FC236}">
                <a16:creationId xmlns:a16="http://schemas.microsoft.com/office/drawing/2014/main" id="{DDB8C5C9-B01A-41D5-8E6E-911FCB56BEB0}"/>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32A9746-775A-4C21-AD51-E1F060328946}" type="slidenum">
              <a:rPr lang="en-ZA" smtClean="0"/>
              <a:t>‹#›</a:t>
            </a:fld>
            <a:endParaRPr lang="en-ZA"/>
          </a:p>
        </p:txBody>
      </p:sp>
    </p:spTree>
    <p:extLst>
      <p:ext uri="{BB962C8B-B14F-4D97-AF65-F5344CB8AC3E}">
        <p14:creationId xmlns:p14="http://schemas.microsoft.com/office/powerpoint/2010/main" val="425591532"/>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png"/><Relationship Id="rId13" Type="http://schemas.openxmlformats.org/officeDocument/2006/relationships/image" Target="../media/image12.jpg"/><Relationship Id="rId3" Type="http://schemas.openxmlformats.org/officeDocument/2006/relationships/image" Target="../media/image2.jpg"/><Relationship Id="rId7" Type="http://schemas.openxmlformats.org/officeDocument/2006/relationships/image" Target="../media/image6.jpg"/><Relationship Id="rId12" Type="http://schemas.openxmlformats.org/officeDocument/2006/relationships/image" Target="../media/image11.jpg"/><Relationship Id="rId2" Type="http://schemas.openxmlformats.org/officeDocument/2006/relationships/image" Target="../media/image1.jpg"/><Relationship Id="rId1" Type="http://schemas.openxmlformats.org/officeDocument/2006/relationships/slideLayout" Target="../slideLayouts/slideLayout12.xml"/><Relationship Id="rId6" Type="http://schemas.openxmlformats.org/officeDocument/2006/relationships/image" Target="../media/image5.jpg"/><Relationship Id="rId11" Type="http://schemas.openxmlformats.org/officeDocument/2006/relationships/image" Target="../media/image10.jpeg"/><Relationship Id="rId5" Type="http://schemas.openxmlformats.org/officeDocument/2006/relationships/image" Target="../media/image4.jpeg"/><Relationship Id="rId10" Type="http://schemas.openxmlformats.org/officeDocument/2006/relationships/image" Target="../media/image9.png"/><Relationship Id="rId4" Type="http://schemas.openxmlformats.org/officeDocument/2006/relationships/image" Target="../media/image3.jpg"/><Relationship Id="rId9" Type="http://schemas.openxmlformats.org/officeDocument/2006/relationships/image" Target="../media/image8.png"/><Relationship Id="rId14" Type="http://schemas.openxmlformats.org/officeDocument/2006/relationships/hyperlink" Target="mailto:Rose.Boswell@mandela.ac.za" TargetMode="External"/></Relationships>
</file>

<file path=ppt/slides/_rels/slide10.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2.xml"/><Relationship Id="rId4" Type="http://schemas.openxmlformats.org/officeDocument/2006/relationships/image" Target="../media/image22.png"/></Relationships>
</file>

<file path=ppt/slides/_rels/slide2.xml.rels><?xml version="1.0" encoding="UTF-8" standalone="yes"?>
<Relationships xmlns="http://schemas.openxmlformats.org/package/2006/relationships"><Relationship Id="rId2" Type="http://schemas.openxmlformats.org/officeDocument/2006/relationships/image" Target="../media/image13.jpg"/><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5.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9.xml"/></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image" Target="../media/image16.png"/><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image" Target="../media/image18.jpe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BC5A7BD-9549-4966-AB92-876A9E6297CD}"/>
              </a:ext>
            </a:extLst>
          </p:cNvPr>
          <p:cNvSpPr>
            <a:spLocks noGrp="1"/>
          </p:cNvSpPr>
          <p:nvPr>
            <p:ph type="title"/>
          </p:nvPr>
        </p:nvSpPr>
        <p:spPr>
          <a:xfrm>
            <a:off x="5838826" y="2158048"/>
            <a:ext cx="3486150" cy="993242"/>
          </a:xfrm>
        </p:spPr>
        <p:txBody>
          <a:bodyPr>
            <a:noAutofit/>
          </a:bodyPr>
          <a:lstStyle/>
          <a:p>
            <a:r>
              <a:rPr lang="en-US" sz="2800" dirty="0"/>
              <a:t>L</a:t>
            </a:r>
            <a:r>
              <a:rPr lang="en-US" sz="1800" dirty="0"/>
              <a:t>egislating marine intangible cultural heritage in </a:t>
            </a:r>
            <a:br>
              <a:rPr lang="en-US" sz="1800" dirty="0"/>
            </a:br>
            <a:r>
              <a:rPr lang="en-US" sz="1800" dirty="0"/>
              <a:t>south </a:t>
            </a:r>
            <a:r>
              <a:rPr lang="en-US" sz="1800" dirty="0" err="1"/>
              <a:t>africa</a:t>
            </a:r>
            <a:endParaRPr lang="en-US" sz="1800" dirty="0"/>
          </a:p>
        </p:txBody>
      </p:sp>
      <p:pic>
        <p:nvPicPr>
          <p:cNvPr id="19" name="Picture Placeholder 18" descr="People casting a net">
            <a:extLst>
              <a:ext uri="{FF2B5EF4-FFF2-40B4-BE49-F238E27FC236}">
                <a16:creationId xmlns:a16="http://schemas.microsoft.com/office/drawing/2014/main" id="{4B822307-618D-475F-A09D-B09D2BAEAEB0}"/>
              </a:ext>
            </a:extLst>
          </p:cNvPr>
          <p:cNvPicPr>
            <a:picLocks noGrp="1" noChangeAspect="1"/>
          </p:cNvPicPr>
          <p:nvPr>
            <p:ph type="pic" sz="quarter" idx="28"/>
          </p:nvPr>
        </p:nvPicPr>
        <p:blipFill>
          <a:blip r:embed="rId2">
            <a:extLst>
              <a:ext uri="{28A0092B-C50C-407E-A947-70E740481C1C}">
                <a14:useLocalDpi xmlns:a14="http://schemas.microsoft.com/office/drawing/2010/main" val="0"/>
              </a:ext>
            </a:extLst>
          </a:blip>
          <a:srcRect t="26256" b="26256"/>
          <a:stretch>
            <a:fillRect/>
          </a:stretch>
        </p:blipFill>
        <p:spPr/>
      </p:pic>
      <p:pic>
        <p:nvPicPr>
          <p:cNvPr id="27" name="Picture Placeholder 26" descr="People with surfboards">
            <a:extLst>
              <a:ext uri="{FF2B5EF4-FFF2-40B4-BE49-F238E27FC236}">
                <a16:creationId xmlns:a16="http://schemas.microsoft.com/office/drawing/2014/main" id="{AA6E9FEC-EEB1-4842-8AB4-7366E78EF08D}"/>
              </a:ext>
            </a:extLst>
          </p:cNvPr>
          <p:cNvPicPr>
            <a:picLocks noGrp="1" noChangeAspect="1"/>
          </p:cNvPicPr>
          <p:nvPr>
            <p:ph type="pic" sz="quarter" idx="29"/>
          </p:nvPr>
        </p:nvPicPr>
        <p:blipFill>
          <a:blip r:embed="rId3">
            <a:extLst>
              <a:ext uri="{28A0092B-C50C-407E-A947-70E740481C1C}">
                <a14:useLocalDpi xmlns:a14="http://schemas.microsoft.com/office/drawing/2010/main" val="0"/>
              </a:ext>
            </a:extLst>
          </a:blip>
          <a:srcRect t="9784" b="9784"/>
          <a:stretch>
            <a:fillRect/>
          </a:stretch>
        </p:blipFill>
        <p:spPr/>
      </p:pic>
      <p:pic>
        <p:nvPicPr>
          <p:cNvPr id="36" name="Picture Placeholder 35" descr="Humpback whale and calf underwater">
            <a:extLst>
              <a:ext uri="{FF2B5EF4-FFF2-40B4-BE49-F238E27FC236}">
                <a16:creationId xmlns:a16="http://schemas.microsoft.com/office/drawing/2014/main" id="{71EA8D0C-9D29-45BC-AD8B-A34904A9B945}"/>
              </a:ext>
            </a:extLst>
          </p:cNvPr>
          <p:cNvPicPr>
            <a:picLocks noGrp="1" noChangeAspect="1"/>
          </p:cNvPicPr>
          <p:nvPr>
            <p:ph type="pic" sz="quarter" idx="31"/>
          </p:nvPr>
        </p:nvPicPr>
        <p:blipFill>
          <a:blip r:embed="rId4">
            <a:extLst>
              <a:ext uri="{28A0092B-C50C-407E-A947-70E740481C1C}">
                <a14:useLocalDpi xmlns:a14="http://schemas.microsoft.com/office/drawing/2010/main" val="0"/>
              </a:ext>
            </a:extLst>
          </a:blip>
          <a:srcRect t="18075" b="18075"/>
          <a:stretch>
            <a:fillRect/>
          </a:stretch>
        </p:blipFill>
        <p:spPr/>
      </p:pic>
      <p:pic>
        <p:nvPicPr>
          <p:cNvPr id="42" name="Picture Placeholder 41" descr="People playing instruments">
            <a:extLst>
              <a:ext uri="{FF2B5EF4-FFF2-40B4-BE49-F238E27FC236}">
                <a16:creationId xmlns:a16="http://schemas.microsoft.com/office/drawing/2014/main" id="{C6F22388-F986-42A6-A693-F7A3CAB1F807}"/>
              </a:ext>
            </a:extLst>
          </p:cNvPr>
          <p:cNvPicPr>
            <a:picLocks noGrp="1" noChangeAspect="1"/>
          </p:cNvPicPr>
          <p:nvPr>
            <p:ph type="pic" sz="quarter" idx="32"/>
          </p:nvPr>
        </p:nvPicPr>
        <p:blipFill>
          <a:blip r:embed="rId5">
            <a:extLst>
              <a:ext uri="{28A0092B-C50C-407E-A947-70E740481C1C}">
                <a14:useLocalDpi xmlns:a14="http://schemas.microsoft.com/office/drawing/2010/main" val="0"/>
              </a:ext>
            </a:extLst>
          </a:blip>
          <a:srcRect t="18038" b="18038"/>
          <a:stretch>
            <a:fillRect/>
          </a:stretch>
        </p:blipFill>
        <p:spPr/>
      </p:pic>
      <p:pic>
        <p:nvPicPr>
          <p:cNvPr id="38" name="Picture Placeholder 37" descr="Rope tied to sailboat at sea">
            <a:extLst>
              <a:ext uri="{FF2B5EF4-FFF2-40B4-BE49-F238E27FC236}">
                <a16:creationId xmlns:a16="http://schemas.microsoft.com/office/drawing/2014/main" id="{167FD24A-7A1A-4BA7-976F-8F096A8F7625}"/>
              </a:ext>
            </a:extLst>
          </p:cNvPr>
          <p:cNvPicPr>
            <a:picLocks noGrp="1" noChangeAspect="1"/>
          </p:cNvPicPr>
          <p:nvPr>
            <p:ph type="pic" sz="quarter" idx="38"/>
          </p:nvPr>
        </p:nvPicPr>
        <p:blipFill>
          <a:blip r:embed="rId6">
            <a:extLst>
              <a:ext uri="{28A0092B-C50C-407E-A947-70E740481C1C}">
                <a14:useLocalDpi xmlns:a14="http://schemas.microsoft.com/office/drawing/2010/main" val="0"/>
              </a:ext>
            </a:extLst>
          </a:blip>
          <a:srcRect t="14522" b="14522"/>
          <a:stretch>
            <a:fillRect/>
          </a:stretch>
        </p:blipFill>
        <p:spPr/>
      </p:pic>
      <p:pic>
        <p:nvPicPr>
          <p:cNvPr id="40" name="Picture Placeholder 39" descr="Sushi picked up with chopsticks">
            <a:extLst>
              <a:ext uri="{FF2B5EF4-FFF2-40B4-BE49-F238E27FC236}">
                <a16:creationId xmlns:a16="http://schemas.microsoft.com/office/drawing/2014/main" id="{3A0033D5-E7D3-4653-95E9-6082CD0AA89B}"/>
              </a:ext>
            </a:extLst>
          </p:cNvPr>
          <p:cNvPicPr>
            <a:picLocks noGrp="1" noChangeAspect="1"/>
          </p:cNvPicPr>
          <p:nvPr>
            <p:ph type="pic" sz="quarter" idx="37"/>
          </p:nvPr>
        </p:nvPicPr>
        <p:blipFill>
          <a:blip r:embed="rId7">
            <a:extLst>
              <a:ext uri="{28A0092B-C50C-407E-A947-70E740481C1C}">
                <a14:useLocalDpi xmlns:a14="http://schemas.microsoft.com/office/drawing/2010/main" val="0"/>
              </a:ext>
            </a:extLst>
          </a:blip>
          <a:srcRect l="13228" r="13228"/>
          <a:stretch>
            <a:fillRect/>
          </a:stretch>
        </p:blipFill>
        <p:spPr>
          <a:xfrm>
            <a:off x="3800475" y="5138738"/>
            <a:ext cx="1897063" cy="1719262"/>
          </a:xfrm>
        </p:spPr>
      </p:pic>
      <p:pic>
        <p:nvPicPr>
          <p:cNvPr id="14" name="Picture 5">
            <a:extLst>
              <a:ext uri="{FF2B5EF4-FFF2-40B4-BE49-F238E27FC236}">
                <a16:creationId xmlns:a16="http://schemas.microsoft.com/office/drawing/2014/main" id="{FC645D42-077E-4AA7-BD25-05477D1FF609}"/>
              </a:ext>
            </a:extLst>
          </p:cNvPr>
          <p:cNvPicPr>
            <a:picLocks noGrp="1" noChangeAspect="1" noChangeArrowheads="1"/>
          </p:cNvPicPr>
          <p:nvPr>
            <p:ph type="pic" sz="quarter" idx="36"/>
          </p:nvPr>
        </p:nvPicPr>
        <p:blipFill>
          <a:blip r:embed="rId8">
            <a:extLst>
              <a:ext uri="{28A0092B-C50C-407E-A947-70E740481C1C}">
                <a14:useLocalDpi xmlns:a14="http://schemas.microsoft.com/office/drawing/2010/main" val="0"/>
              </a:ext>
            </a:extLst>
          </a:blip>
          <a:srcRect t="3305" b="3305"/>
          <a:stretch>
            <a:fillRect/>
          </a:stretch>
        </p:blipFill>
        <p:spPr bwMode="auto">
          <a:xfrm>
            <a:off x="10525124" y="5149460"/>
            <a:ext cx="1666875" cy="172267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3" name="Picture 2" descr="NRF-Logo - Collembola of South Africa">
            <a:extLst>
              <a:ext uri="{FF2B5EF4-FFF2-40B4-BE49-F238E27FC236}">
                <a16:creationId xmlns:a16="http://schemas.microsoft.com/office/drawing/2014/main" id="{FB4B5C85-11DE-48E2-BEA3-895A83C70011}"/>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083328" y="5138631"/>
            <a:ext cx="1465312" cy="1704924"/>
          </a:xfrm>
          <a:prstGeom prst="rect">
            <a:avLst/>
          </a:prstGeom>
          <a:noFill/>
          <a:extLst>
            <a:ext uri="{909E8E84-426E-40DD-AFC4-6F175D3DCCD1}">
              <a14:hiddenFill xmlns:a14="http://schemas.microsoft.com/office/drawing/2010/main">
                <a:solidFill>
                  <a:srgbClr val="FFFFFF"/>
                </a:solidFill>
              </a14:hiddenFill>
            </a:ext>
          </a:extLst>
        </p:spPr>
      </p:pic>
      <p:pic>
        <p:nvPicPr>
          <p:cNvPr id="15" name="Picture 4" descr="Institute for Coastal and Marine Research- CMR - Home | Facebook">
            <a:extLst>
              <a:ext uri="{FF2B5EF4-FFF2-40B4-BE49-F238E27FC236}">
                <a16:creationId xmlns:a16="http://schemas.microsoft.com/office/drawing/2014/main" id="{8F928F31-9A18-420C-8B1D-35911A32DEFE}"/>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7602611" y="5283200"/>
            <a:ext cx="1560355" cy="1560355"/>
          </a:xfrm>
          <a:prstGeom prst="rect">
            <a:avLst/>
          </a:prstGeom>
          <a:noFill/>
          <a:extLst>
            <a:ext uri="{909E8E84-426E-40DD-AFC4-6F175D3DCCD1}">
              <a14:hiddenFill xmlns:a14="http://schemas.microsoft.com/office/drawing/2010/main">
                <a:solidFill>
                  <a:srgbClr val="FFFFFF"/>
                </a:solidFill>
              </a14:hiddenFill>
            </a:ext>
          </a:extLst>
        </p:spPr>
      </p:pic>
      <p:pic>
        <p:nvPicPr>
          <p:cNvPr id="16" name="Picture 2">
            <a:extLst>
              <a:ext uri="{FF2B5EF4-FFF2-40B4-BE49-F238E27FC236}">
                <a16:creationId xmlns:a16="http://schemas.microsoft.com/office/drawing/2014/main" id="{3A21EFE8-3619-4D2A-AD6C-9EF0409B2A9D}"/>
              </a:ext>
            </a:extLst>
          </p:cNvPr>
          <p:cNvPicPr>
            <a:picLocks noChangeAspect="1" noChangeArrowheads="1"/>
          </p:cNvPicPr>
          <p:nvPr/>
        </p:nvPicPr>
        <p:blipFill>
          <a:blip r:embed="rId11">
            <a:extLst>
              <a:ext uri="{28A0092B-C50C-407E-A947-70E740481C1C}">
                <a14:useLocalDpi xmlns:a14="http://schemas.microsoft.com/office/drawing/2010/main" val="0"/>
              </a:ext>
            </a:extLst>
          </a:blip>
          <a:srcRect/>
          <a:stretch>
            <a:fillRect/>
          </a:stretch>
        </p:blipFill>
        <p:spPr bwMode="auto">
          <a:xfrm>
            <a:off x="6188360" y="5335823"/>
            <a:ext cx="1449380" cy="1455107"/>
          </a:xfrm>
          <a:prstGeom prst="rect">
            <a:avLst/>
          </a:prstGeom>
          <a:noFill/>
          <a:extLst>
            <a:ext uri="{909E8E84-426E-40DD-AFC4-6F175D3DCCD1}">
              <a14:hiddenFill xmlns:a14="http://schemas.microsoft.com/office/drawing/2010/main">
                <a:solidFill>
                  <a:srgbClr val="FFFFFF"/>
                </a:solidFill>
              </a14:hiddenFill>
            </a:ext>
          </a:extLst>
        </p:spPr>
      </p:pic>
      <p:pic>
        <p:nvPicPr>
          <p:cNvPr id="34" name="Picture Placeholder 33" descr="Red and green zoanthids on a coral reef">
            <a:extLst>
              <a:ext uri="{FF2B5EF4-FFF2-40B4-BE49-F238E27FC236}">
                <a16:creationId xmlns:a16="http://schemas.microsoft.com/office/drawing/2014/main" id="{6C0C7EA4-1135-4708-8187-129FCAF656E9}"/>
              </a:ext>
            </a:extLst>
          </p:cNvPr>
          <p:cNvPicPr>
            <a:picLocks noGrp="1" noChangeAspect="1"/>
          </p:cNvPicPr>
          <p:nvPr>
            <p:ph type="pic" sz="quarter" idx="10"/>
          </p:nvPr>
        </p:nvPicPr>
        <p:blipFill>
          <a:blip r:embed="rId12">
            <a:extLst>
              <a:ext uri="{28A0092B-C50C-407E-A947-70E740481C1C}">
                <a14:useLocalDpi xmlns:a14="http://schemas.microsoft.com/office/drawing/2010/main" val="0"/>
              </a:ext>
            </a:extLst>
          </a:blip>
          <a:srcRect l="14777" r="14777"/>
          <a:stretch>
            <a:fillRect/>
          </a:stretch>
        </p:blipFill>
        <p:spPr/>
      </p:pic>
      <p:pic>
        <p:nvPicPr>
          <p:cNvPr id="32" name="Picture Placeholder 16" descr="Gray and blue patterns">
            <a:extLst>
              <a:ext uri="{FF2B5EF4-FFF2-40B4-BE49-F238E27FC236}">
                <a16:creationId xmlns:a16="http://schemas.microsoft.com/office/drawing/2014/main" id="{2AAEFF30-A7E6-491F-900E-266A7D439DE3}"/>
              </a:ext>
            </a:extLst>
          </p:cNvPr>
          <p:cNvPicPr>
            <a:picLocks noGrp="1" noChangeAspect="1"/>
          </p:cNvPicPr>
          <p:nvPr>
            <p:ph type="pic" sz="quarter" idx="30"/>
          </p:nvPr>
        </p:nvPicPr>
        <p:blipFill>
          <a:blip r:embed="rId13">
            <a:extLst>
              <a:ext uri="{28A0092B-C50C-407E-A947-70E740481C1C}">
                <a14:useLocalDpi xmlns:a14="http://schemas.microsoft.com/office/drawing/2010/main" val="0"/>
              </a:ext>
            </a:extLst>
          </a:blip>
          <a:srcRect t="12281" b="12281"/>
          <a:stretch>
            <a:fillRect/>
          </a:stretch>
        </p:blipFill>
        <p:spPr>
          <a:xfrm>
            <a:off x="0" y="2093913"/>
            <a:ext cx="5697538" cy="2417762"/>
          </a:xfrm>
        </p:spPr>
      </p:pic>
      <p:sp>
        <p:nvSpPr>
          <p:cNvPr id="43" name="TextBox 42">
            <a:extLst>
              <a:ext uri="{FF2B5EF4-FFF2-40B4-BE49-F238E27FC236}">
                <a16:creationId xmlns:a16="http://schemas.microsoft.com/office/drawing/2014/main" id="{6C3D4D3D-C6D1-4DB0-BE76-AB3CD27C276A}"/>
              </a:ext>
            </a:extLst>
          </p:cNvPr>
          <p:cNvSpPr txBox="1"/>
          <p:nvPr/>
        </p:nvSpPr>
        <p:spPr>
          <a:xfrm>
            <a:off x="6150437" y="3476714"/>
            <a:ext cx="2974606" cy="923330"/>
          </a:xfrm>
          <a:prstGeom prst="rect">
            <a:avLst/>
          </a:prstGeom>
          <a:noFill/>
        </p:spPr>
        <p:txBody>
          <a:bodyPr wrap="square" rtlCol="0">
            <a:spAutoFit/>
          </a:bodyPr>
          <a:lstStyle/>
          <a:p>
            <a:pPr algn="ctr"/>
            <a:r>
              <a:rPr lang="en-ZA" dirty="0">
                <a:solidFill>
                  <a:schemeClr val="accent6">
                    <a:lumMod val="20000"/>
                    <a:lumOff val="80000"/>
                  </a:schemeClr>
                </a:solidFill>
                <a:latin typeface="+mj-lt"/>
              </a:rPr>
              <a:t>Prof Rose Boswell (PhD)</a:t>
            </a:r>
          </a:p>
          <a:p>
            <a:pPr algn="ctr"/>
            <a:r>
              <a:rPr lang="en-ZA" dirty="0">
                <a:solidFill>
                  <a:schemeClr val="accent6">
                    <a:lumMod val="20000"/>
                    <a:lumOff val="80000"/>
                  </a:schemeClr>
                </a:solidFill>
                <a:latin typeface="+mj-lt"/>
                <a:hlinkClick r:id="rId14">
                  <a:extLst>
                    <a:ext uri="{A12FA001-AC4F-418D-AE19-62706E023703}">
                      <ahyp:hlinkClr xmlns:ahyp="http://schemas.microsoft.com/office/drawing/2018/hyperlinkcolor" val="tx"/>
                    </a:ext>
                  </a:extLst>
                </a:hlinkClick>
              </a:rPr>
              <a:t>Rose.Boswell@mandela.ac.za</a:t>
            </a:r>
            <a:endParaRPr lang="en-ZA" dirty="0">
              <a:solidFill>
                <a:schemeClr val="accent6">
                  <a:lumMod val="20000"/>
                  <a:lumOff val="80000"/>
                </a:schemeClr>
              </a:solidFill>
              <a:latin typeface="+mj-lt"/>
            </a:endParaRPr>
          </a:p>
          <a:p>
            <a:pPr algn="ctr"/>
            <a:r>
              <a:rPr lang="en-ZA" dirty="0">
                <a:solidFill>
                  <a:schemeClr val="accent6">
                    <a:lumMod val="20000"/>
                    <a:lumOff val="80000"/>
                  </a:schemeClr>
                </a:solidFill>
                <a:latin typeface="+mj-lt"/>
              </a:rPr>
              <a:t>Https://och.mandela.ac.za</a:t>
            </a:r>
          </a:p>
        </p:txBody>
      </p:sp>
    </p:spTree>
    <p:extLst>
      <p:ext uri="{BB962C8B-B14F-4D97-AF65-F5344CB8AC3E}">
        <p14:creationId xmlns:p14="http://schemas.microsoft.com/office/powerpoint/2010/main" val="38972427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7CC64B6-4A94-44AA-8746-C1953C111F24}"/>
              </a:ext>
            </a:extLst>
          </p:cNvPr>
          <p:cNvSpPr>
            <a:spLocks noGrp="1"/>
          </p:cNvSpPr>
          <p:nvPr>
            <p:ph type="title"/>
          </p:nvPr>
        </p:nvSpPr>
        <p:spPr/>
        <p:txBody>
          <a:bodyPr/>
          <a:lstStyle/>
          <a:p>
            <a:r>
              <a:rPr lang="en-ZA" dirty="0"/>
              <a:t>Conclusion: Dangers</a:t>
            </a:r>
          </a:p>
        </p:txBody>
      </p:sp>
      <p:pic>
        <p:nvPicPr>
          <p:cNvPr id="5" name="Picture 4">
            <a:extLst>
              <a:ext uri="{FF2B5EF4-FFF2-40B4-BE49-F238E27FC236}">
                <a16:creationId xmlns:a16="http://schemas.microsoft.com/office/drawing/2014/main" id="{40423E55-F140-421B-AC07-5DE59A328777}"/>
              </a:ext>
            </a:extLst>
          </p:cNvPr>
          <p:cNvPicPr>
            <a:picLocks noChangeAspect="1"/>
          </p:cNvPicPr>
          <p:nvPr/>
        </p:nvPicPr>
        <p:blipFill rotWithShape="1">
          <a:blip r:embed="rId2"/>
          <a:srcRect l="19417" t="14074" r="41417" b="15111"/>
          <a:stretch/>
        </p:blipFill>
        <p:spPr>
          <a:xfrm>
            <a:off x="477519" y="1452880"/>
            <a:ext cx="4255723" cy="4328160"/>
          </a:xfrm>
          <a:prstGeom prst="rect">
            <a:avLst/>
          </a:prstGeom>
        </p:spPr>
      </p:pic>
      <p:pic>
        <p:nvPicPr>
          <p:cNvPr id="7" name="Picture 6">
            <a:extLst>
              <a:ext uri="{FF2B5EF4-FFF2-40B4-BE49-F238E27FC236}">
                <a16:creationId xmlns:a16="http://schemas.microsoft.com/office/drawing/2014/main" id="{09D39B50-1564-45CA-9D34-4790B3050E47}"/>
              </a:ext>
            </a:extLst>
          </p:cNvPr>
          <p:cNvPicPr>
            <a:picLocks noChangeAspect="1"/>
          </p:cNvPicPr>
          <p:nvPr/>
        </p:nvPicPr>
        <p:blipFill rotWithShape="1">
          <a:blip r:embed="rId3"/>
          <a:srcRect l="1" t="14518" r="38250" b="21185"/>
          <a:stretch/>
        </p:blipFill>
        <p:spPr>
          <a:xfrm>
            <a:off x="5614207" y="583326"/>
            <a:ext cx="4858627" cy="2845674"/>
          </a:xfrm>
          <a:prstGeom prst="rect">
            <a:avLst/>
          </a:prstGeom>
        </p:spPr>
      </p:pic>
      <p:pic>
        <p:nvPicPr>
          <p:cNvPr id="9" name="Picture 8">
            <a:extLst>
              <a:ext uri="{FF2B5EF4-FFF2-40B4-BE49-F238E27FC236}">
                <a16:creationId xmlns:a16="http://schemas.microsoft.com/office/drawing/2014/main" id="{FB5A16DA-33F3-4272-9488-EDE6A990451C}"/>
              </a:ext>
            </a:extLst>
          </p:cNvPr>
          <p:cNvPicPr>
            <a:picLocks noChangeAspect="1"/>
          </p:cNvPicPr>
          <p:nvPr/>
        </p:nvPicPr>
        <p:blipFill rotWithShape="1">
          <a:blip r:embed="rId4"/>
          <a:srcRect l="30461" t="35032" r="9498" b="14840"/>
          <a:stretch/>
        </p:blipFill>
        <p:spPr>
          <a:xfrm>
            <a:off x="5762157" y="3429000"/>
            <a:ext cx="6059494" cy="2845674"/>
          </a:xfrm>
          <a:prstGeom prst="rect">
            <a:avLst/>
          </a:prstGeom>
        </p:spPr>
      </p:pic>
    </p:spTree>
    <p:extLst>
      <p:ext uri="{BB962C8B-B14F-4D97-AF65-F5344CB8AC3E}">
        <p14:creationId xmlns:p14="http://schemas.microsoft.com/office/powerpoint/2010/main" val="1648267293"/>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72" name="Rectangle 71">
            <a:extLst>
              <a:ext uri="{FF2B5EF4-FFF2-40B4-BE49-F238E27FC236}">
                <a16:creationId xmlns:a16="http://schemas.microsoft.com/office/drawing/2014/main" id="{361DC183-07AE-409A-AB63-34A0C77B60E6}"/>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4" name="Rectangle 73">
            <a:extLst>
              <a:ext uri="{FF2B5EF4-FFF2-40B4-BE49-F238E27FC236}">
                <a16:creationId xmlns:a16="http://schemas.microsoft.com/office/drawing/2014/main" id="{90464369-70FA-42AF-948F-80664CA7BFE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2000" cy="2146816"/>
          </a:xfrm>
          <a:prstGeom prst="rect">
            <a:avLst/>
          </a:prstGeom>
          <a:solidFill>
            <a:schemeClr val="bg1">
              <a:lumMod val="85000"/>
              <a:alpha val="3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894266C-22FA-4B5D-808F-F41D19361974}"/>
              </a:ext>
            </a:extLst>
          </p:cNvPr>
          <p:cNvSpPr>
            <a:spLocks noGrp="1"/>
          </p:cNvSpPr>
          <p:nvPr>
            <p:ph type="title"/>
          </p:nvPr>
        </p:nvSpPr>
        <p:spPr>
          <a:xfrm>
            <a:off x="581646" y="349664"/>
            <a:ext cx="5845571" cy="1638377"/>
          </a:xfrm>
        </p:spPr>
        <p:txBody>
          <a:bodyPr anchor="b">
            <a:normAutofit/>
          </a:bodyPr>
          <a:lstStyle/>
          <a:p>
            <a:r>
              <a:rPr lang="en-ZA" sz="4800"/>
              <a:t>Overview</a:t>
            </a:r>
          </a:p>
        </p:txBody>
      </p:sp>
      <p:sp>
        <p:nvSpPr>
          <p:cNvPr id="3" name="Content Placeholder 2">
            <a:extLst>
              <a:ext uri="{FF2B5EF4-FFF2-40B4-BE49-F238E27FC236}">
                <a16:creationId xmlns:a16="http://schemas.microsoft.com/office/drawing/2014/main" id="{6A29BACE-146A-4638-B987-4E69A0FBC40E}"/>
              </a:ext>
            </a:extLst>
          </p:cNvPr>
          <p:cNvSpPr>
            <a:spLocks noGrp="1"/>
          </p:cNvSpPr>
          <p:nvPr>
            <p:ph idx="1"/>
          </p:nvPr>
        </p:nvSpPr>
        <p:spPr>
          <a:xfrm>
            <a:off x="587988" y="2146816"/>
            <a:ext cx="5837750" cy="3641887"/>
          </a:xfrm>
        </p:spPr>
        <p:txBody>
          <a:bodyPr anchor="ctr">
            <a:normAutofit/>
          </a:bodyPr>
          <a:lstStyle/>
          <a:p>
            <a:r>
              <a:rPr lang="en-ZA" sz="1800" dirty="0">
                <a:effectLst/>
                <a:ea typeface="Times New Roman" panose="02020603050405020304" pitchFamily="18" charset="0"/>
              </a:rPr>
              <a:t> This presentation proposes that the National Heritage Resources Act 25 of 1999 insufficiently provides for the recognition and protection of marine intangible cultural heritage (MICH) in South Africa. </a:t>
            </a:r>
          </a:p>
          <a:p>
            <a:r>
              <a:rPr lang="en-ZA" sz="1800" dirty="0">
                <a:effectLst/>
                <a:ea typeface="Times New Roman" panose="02020603050405020304" pitchFamily="18" charset="0"/>
              </a:rPr>
              <a:t>To facilitate the discussion, two other laws (the National Environmental Management: Protected Areas Act 57 of 2003 and the National Environmental Management: Integrated Coastal Management Act 2008) and various international agreements are considered. </a:t>
            </a:r>
          </a:p>
          <a:p>
            <a:r>
              <a:rPr lang="en-ZA" sz="1800" dirty="0"/>
              <a:t>The presentation also considers the relevance of Intangible Cultural Heritage (ICH) to inclusive and ethical development and the role of ICH in coastal development and management, and the role of heritage in South Africa</a:t>
            </a:r>
          </a:p>
        </p:txBody>
      </p:sp>
      <p:sp>
        <p:nvSpPr>
          <p:cNvPr id="76" name="Rectangle 75">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5669568" y="277912"/>
            <a:ext cx="524256" cy="1186339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8" name="Rectangle 77">
            <a:extLst>
              <a:ext uri="{FF2B5EF4-FFF2-40B4-BE49-F238E27FC236}">
                <a16:creationId xmlns:a16="http://schemas.microsoft.com/office/drawing/2014/main" id="{CC552A98-EF7D-4D42-AB69-066B786AB55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7215447" y="399675"/>
            <a:ext cx="4647368" cy="580993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Sea turtle and surfer">
            <a:extLst>
              <a:ext uri="{FF2B5EF4-FFF2-40B4-BE49-F238E27FC236}">
                <a16:creationId xmlns:a16="http://schemas.microsoft.com/office/drawing/2014/main" id="{BA16923D-2E58-4068-8B78-05EE07B558BB}"/>
              </a:ext>
            </a:extLst>
          </p:cNvPr>
          <p:cNvPicPr>
            <a:picLocks noChangeAspect="1"/>
          </p:cNvPicPr>
          <p:nvPr/>
        </p:nvPicPr>
        <p:blipFill rotWithShape="1">
          <a:blip r:embed="rId2">
            <a:extLst>
              <a:ext uri="{28A0092B-C50C-407E-A947-70E740481C1C}">
                <a14:useLocalDpi xmlns:a14="http://schemas.microsoft.com/office/drawing/2010/main" val="0"/>
              </a:ext>
            </a:extLst>
          </a:blip>
          <a:srcRect l="7607" r="26142" b="-1"/>
          <a:stretch/>
        </p:blipFill>
        <p:spPr>
          <a:xfrm>
            <a:off x="7421373" y="1170911"/>
            <a:ext cx="4235516" cy="4267459"/>
          </a:xfrm>
          <a:prstGeom prst="rect">
            <a:avLst/>
          </a:prstGeom>
        </p:spPr>
      </p:pic>
      <p:sp>
        <p:nvSpPr>
          <p:cNvPr id="80" name="Rectangle 79">
            <a:extLst>
              <a:ext uri="{FF2B5EF4-FFF2-40B4-BE49-F238E27FC236}">
                <a16:creationId xmlns:a16="http://schemas.microsoft.com/office/drawing/2014/main" id="{A648176E-454C-437C-B0FC-9B82FCF32B2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5400000">
            <a:off x="11774185" y="6131892"/>
            <a:ext cx="524256" cy="15238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593835399"/>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7" name="Rectangle 19">
            <a:extLst>
              <a:ext uri="{FF2B5EF4-FFF2-40B4-BE49-F238E27FC236}">
                <a16:creationId xmlns:a16="http://schemas.microsoft.com/office/drawing/2014/main" id="{201CC55D-ED54-4C5C-95E6-10947BD1103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D4BEA58-626A-44C4-924E-A26495318817}"/>
              </a:ext>
            </a:extLst>
          </p:cNvPr>
          <p:cNvSpPr>
            <a:spLocks noGrp="1"/>
          </p:cNvSpPr>
          <p:nvPr>
            <p:ph type="title"/>
          </p:nvPr>
        </p:nvSpPr>
        <p:spPr>
          <a:xfrm>
            <a:off x="589560" y="856180"/>
            <a:ext cx="4560584" cy="1128068"/>
          </a:xfrm>
        </p:spPr>
        <p:txBody>
          <a:bodyPr anchor="ctr">
            <a:normAutofit/>
          </a:bodyPr>
          <a:lstStyle/>
          <a:p>
            <a:r>
              <a:rPr lang="en-ZA" sz="3700"/>
              <a:t>Critical heritage studies</a:t>
            </a:r>
          </a:p>
        </p:txBody>
      </p:sp>
      <p:grpSp>
        <p:nvGrpSpPr>
          <p:cNvPr id="29" name="Group 2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23" name="Rectangle 2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1" name="Rectangle 2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26" name="Rectangle 2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090569"/>
            <a:ext cx="4297680"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7C846617-EAF7-48FC-993A-1C4B2D427334}"/>
              </a:ext>
            </a:extLst>
          </p:cNvPr>
          <p:cNvSpPr>
            <a:spLocks noGrp="1"/>
          </p:cNvSpPr>
          <p:nvPr>
            <p:ph idx="1"/>
          </p:nvPr>
        </p:nvSpPr>
        <p:spPr>
          <a:xfrm>
            <a:off x="590719" y="2330505"/>
            <a:ext cx="4559425" cy="3979585"/>
          </a:xfrm>
        </p:spPr>
        <p:txBody>
          <a:bodyPr anchor="ctr">
            <a:normAutofit/>
          </a:bodyPr>
          <a:lstStyle/>
          <a:p>
            <a:r>
              <a:rPr lang="en-ZA" sz="2000">
                <a:effectLst/>
                <a:ea typeface="Times New Roman" panose="02020603050405020304" pitchFamily="18" charset="0"/>
              </a:rPr>
              <a:t>In recent decades, critical heritage studies propose that heritage conservation is politicised, unequal and risks ossifying culture rather than maintaining its dynamism. Despite these critiques, heritage conservation remains a compelling proposition for nation states and their inhabitants, as it endorses a </a:t>
            </a:r>
            <a:r>
              <a:rPr lang="en-ZA" sz="2000" i="1">
                <a:effectLst/>
                <a:ea typeface="Times New Roman" panose="02020603050405020304" pitchFamily="18" charset="0"/>
              </a:rPr>
              <a:t>human rights based approach </a:t>
            </a:r>
            <a:r>
              <a:rPr lang="en-ZA" sz="2000">
                <a:effectLst/>
                <a:ea typeface="Times New Roman" panose="02020603050405020304" pitchFamily="18" charset="0"/>
              </a:rPr>
              <a:t>to development, a globally accepted route for the conservation of socially meaningful public sites, memories and legacies. </a:t>
            </a:r>
            <a:endParaRPr lang="en-ZA" sz="2000"/>
          </a:p>
        </p:txBody>
      </p:sp>
      <p:sp>
        <p:nvSpPr>
          <p:cNvPr id="28" name="Rectangle 2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0" name="Rectangle 2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685810" y="513853"/>
            <a:ext cx="6009366" cy="583457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4" descr="People in a tribe">
            <a:extLst>
              <a:ext uri="{FF2B5EF4-FFF2-40B4-BE49-F238E27FC236}">
                <a16:creationId xmlns:a16="http://schemas.microsoft.com/office/drawing/2014/main" id="{90C34C69-0CA2-4494-86C3-3B1BD537849F}"/>
              </a:ext>
            </a:extLst>
          </p:cNvPr>
          <p:cNvPicPr>
            <a:picLocks noChangeAspect="1"/>
          </p:cNvPicPr>
          <p:nvPr/>
        </p:nvPicPr>
        <p:blipFill rotWithShape="1">
          <a:blip r:embed="rId2">
            <a:extLst>
              <a:ext uri="{28A0092B-C50C-407E-A947-70E740481C1C}">
                <a14:useLocalDpi xmlns:a14="http://schemas.microsoft.com/office/drawing/2010/main" val="0"/>
              </a:ext>
            </a:extLst>
          </a:blip>
          <a:srcRect l="14133" r="23972" b="1"/>
          <a:stretch/>
        </p:blipFill>
        <p:spPr>
          <a:xfrm>
            <a:off x="5977788" y="799352"/>
            <a:ext cx="5425410" cy="5259296"/>
          </a:xfrm>
          <a:prstGeom prst="rect">
            <a:avLst/>
          </a:prstGeom>
        </p:spPr>
      </p:pic>
    </p:spTree>
    <p:extLst>
      <p:ext uri="{BB962C8B-B14F-4D97-AF65-F5344CB8AC3E}">
        <p14:creationId xmlns:p14="http://schemas.microsoft.com/office/powerpoint/2010/main" val="8096225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accent3">
            <a:lumMod val="50000"/>
            <a:alpha val="11000"/>
          </a:schemeClr>
        </a:solidFill>
        <a:effectLst/>
      </p:bgPr>
    </p:bg>
    <p:spTree>
      <p:nvGrpSpPr>
        <p:cNvPr id="1" name=""/>
        <p:cNvGrpSpPr/>
        <p:nvPr/>
      </p:nvGrpSpPr>
      <p:grpSpPr>
        <a:xfrm>
          <a:off x="0" y="0"/>
          <a:ext cx="0" cy="0"/>
          <a:chOff x="0" y="0"/>
          <a:chExt cx="0" cy="0"/>
        </a:xfrm>
      </p:grpSpPr>
      <p:sp>
        <p:nvSpPr>
          <p:cNvPr id="9" name="Rectangle 8">
            <a:extLst>
              <a:ext uri="{FF2B5EF4-FFF2-40B4-BE49-F238E27FC236}">
                <a16:creationId xmlns:a16="http://schemas.microsoft.com/office/drawing/2014/main" id="{2A6B319F-86FE-4754-878E-06F0804D882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832385" cy="6858000"/>
          </a:xfrm>
          <a:prstGeom prst="rect">
            <a:avLst/>
          </a:prstGeom>
          <a:solidFill>
            <a:schemeClr val="accent5">
              <a:alpha val="70000"/>
            </a:schemeClr>
          </a:solidFill>
          <a:ln>
            <a:noFill/>
          </a:ln>
        </p:spPr>
        <p:style>
          <a:lnRef idx="2">
            <a:schemeClr val="accent1">
              <a:shade val="50000"/>
            </a:schemeClr>
          </a:lnRef>
          <a:fillRef idx="1003">
            <a:schemeClr val="lt1"/>
          </a:fillRef>
          <a:effectRef idx="0">
            <a:schemeClr val="accent1"/>
          </a:effectRef>
          <a:fontRef idx="minor">
            <a:schemeClr val="lt1"/>
          </a:fontRef>
        </p:style>
        <p:txBody>
          <a:bodyPr rtlCol="0" anchor="ctr"/>
          <a:lstStyle/>
          <a:p>
            <a:pPr algn="ctr"/>
            <a:endParaRPr lang="en-US">
              <a:solidFill>
                <a:schemeClr val="accent2"/>
              </a:solidFill>
            </a:endParaRPr>
          </a:p>
        </p:txBody>
      </p:sp>
      <p:sp>
        <p:nvSpPr>
          <p:cNvPr id="11" name="Rectangle 10">
            <a:extLst>
              <a:ext uri="{FF2B5EF4-FFF2-40B4-BE49-F238E27FC236}">
                <a16:creationId xmlns:a16="http://schemas.microsoft.com/office/drawing/2014/main" id="{DCF7D1B5-3477-499F-ACC5-2C8B07F4EDB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832385" y="0"/>
            <a:ext cx="3218914" cy="6858000"/>
          </a:xfrm>
          <a:prstGeom prst="rect">
            <a:avLst/>
          </a:prstGeom>
          <a:solidFill>
            <a:schemeClr val="accent5">
              <a:lumMod val="75000"/>
              <a:alpha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EA3A4A1-765A-4CA0-912A-523C6D7A828A}"/>
              </a:ext>
            </a:extLst>
          </p:cNvPr>
          <p:cNvSpPr>
            <a:spLocks noGrp="1"/>
          </p:cNvSpPr>
          <p:nvPr>
            <p:ph type="title"/>
          </p:nvPr>
        </p:nvSpPr>
        <p:spPr>
          <a:xfrm>
            <a:off x="992206" y="1608667"/>
            <a:ext cx="2823275" cy="4501127"/>
          </a:xfrm>
        </p:spPr>
        <p:txBody>
          <a:bodyPr anchor="t">
            <a:normAutofit/>
          </a:bodyPr>
          <a:lstStyle/>
          <a:p>
            <a:pPr algn="r"/>
            <a:r>
              <a:rPr lang="en-ZA" sz="3200" dirty="0">
                <a:solidFill>
                  <a:srgbClr val="FFFFFF"/>
                </a:solidFill>
              </a:rPr>
              <a:t>Some theoretical &amp; ethnographic frames</a:t>
            </a:r>
            <a:br>
              <a:rPr lang="en-ZA" sz="3200" dirty="0">
                <a:solidFill>
                  <a:srgbClr val="FFFFFF"/>
                </a:solidFill>
              </a:rPr>
            </a:br>
            <a:br>
              <a:rPr lang="en-ZA" sz="3200" dirty="0">
                <a:solidFill>
                  <a:srgbClr val="FFFFFF"/>
                </a:solidFill>
              </a:rPr>
            </a:br>
            <a:br>
              <a:rPr lang="en-ZA" sz="3200" dirty="0">
                <a:solidFill>
                  <a:srgbClr val="FFFFFF"/>
                </a:solidFill>
              </a:rPr>
            </a:br>
            <a:br>
              <a:rPr lang="en-ZA" sz="3200" dirty="0">
                <a:solidFill>
                  <a:srgbClr val="FFFFFF"/>
                </a:solidFill>
              </a:rPr>
            </a:br>
            <a:br>
              <a:rPr lang="en-ZA" sz="3200" dirty="0">
                <a:solidFill>
                  <a:srgbClr val="FFFFFF"/>
                </a:solidFill>
              </a:rPr>
            </a:br>
            <a:endParaRPr lang="en-ZA" sz="3200" dirty="0">
              <a:solidFill>
                <a:srgbClr val="FFFFFF"/>
              </a:solidFill>
            </a:endParaRPr>
          </a:p>
        </p:txBody>
      </p:sp>
      <p:sp>
        <p:nvSpPr>
          <p:cNvPr id="3" name="Content Placeholder 2">
            <a:extLst>
              <a:ext uri="{FF2B5EF4-FFF2-40B4-BE49-F238E27FC236}">
                <a16:creationId xmlns:a16="http://schemas.microsoft.com/office/drawing/2014/main" id="{D683F562-0770-4486-BE11-F7C08A4B03A7}"/>
              </a:ext>
            </a:extLst>
          </p:cNvPr>
          <p:cNvSpPr>
            <a:spLocks noGrp="1"/>
          </p:cNvSpPr>
          <p:nvPr>
            <p:ph sz="half" idx="1"/>
          </p:nvPr>
        </p:nvSpPr>
        <p:spPr>
          <a:xfrm>
            <a:off x="4547698" y="1608667"/>
            <a:ext cx="3421958" cy="4501127"/>
          </a:xfrm>
        </p:spPr>
        <p:txBody>
          <a:bodyPr>
            <a:normAutofit fontScale="92500" lnSpcReduction="20000"/>
          </a:bodyPr>
          <a:lstStyle/>
          <a:p>
            <a:pPr marL="0" indent="0">
              <a:buNone/>
            </a:pPr>
            <a:endParaRPr lang="en-ZA" sz="2000" dirty="0"/>
          </a:p>
          <a:p>
            <a:r>
              <a:rPr lang="en-ZA" sz="2000" dirty="0">
                <a:solidFill>
                  <a:schemeClr val="tx2">
                    <a:lumMod val="10000"/>
                  </a:schemeClr>
                </a:solidFill>
              </a:rPr>
              <a:t>Heritage Regime</a:t>
            </a:r>
          </a:p>
          <a:p>
            <a:endParaRPr lang="en-ZA" sz="2000" dirty="0">
              <a:solidFill>
                <a:schemeClr val="tx2">
                  <a:lumMod val="10000"/>
                </a:schemeClr>
              </a:solidFill>
            </a:endParaRPr>
          </a:p>
          <a:p>
            <a:r>
              <a:rPr lang="en-ZA" sz="2000" dirty="0">
                <a:solidFill>
                  <a:schemeClr val="tx2">
                    <a:lumMod val="10000"/>
                  </a:schemeClr>
                </a:solidFill>
              </a:rPr>
              <a:t>Historical views of Heritage</a:t>
            </a:r>
          </a:p>
          <a:p>
            <a:endParaRPr lang="en-ZA" sz="2000" dirty="0">
              <a:solidFill>
                <a:schemeClr val="tx2">
                  <a:lumMod val="10000"/>
                </a:schemeClr>
              </a:solidFill>
            </a:endParaRPr>
          </a:p>
          <a:p>
            <a:r>
              <a:rPr lang="en-ZA" sz="2000" dirty="0">
                <a:solidFill>
                  <a:schemeClr val="tx2">
                    <a:lumMod val="10000"/>
                  </a:schemeClr>
                </a:solidFill>
              </a:rPr>
              <a:t>Politics of Heritage</a:t>
            </a:r>
          </a:p>
          <a:p>
            <a:endParaRPr lang="en-ZA" sz="2000" dirty="0">
              <a:solidFill>
                <a:schemeClr val="tx2">
                  <a:lumMod val="10000"/>
                </a:schemeClr>
              </a:solidFill>
            </a:endParaRPr>
          </a:p>
          <a:p>
            <a:r>
              <a:rPr lang="en-ZA" sz="2000" dirty="0">
                <a:solidFill>
                  <a:schemeClr val="tx2">
                    <a:lumMod val="10000"/>
                  </a:schemeClr>
                </a:solidFill>
              </a:rPr>
              <a:t>Heritage in Development</a:t>
            </a:r>
          </a:p>
          <a:p>
            <a:endParaRPr lang="en-ZA" sz="2000" dirty="0">
              <a:solidFill>
                <a:schemeClr val="tx2">
                  <a:lumMod val="10000"/>
                </a:schemeClr>
              </a:solidFill>
            </a:endParaRPr>
          </a:p>
          <a:p>
            <a:endParaRPr lang="en-ZA" sz="2000" dirty="0">
              <a:solidFill>
                <a:schemeClr val="tx2">
                  <a:lumMod val="10000"/>
                </a:schemeClr>
              </a:solidFill>
            </a:endParaRPr>
          </a:p>
          <a:p>
            <a:r>
              <a:rPr lang="en-ZA" sz="2000" dirty="0">
                <a:solidFill>
                  <a:schemeClr val="tx2">
                    <a:lumMod val="10000"/>
                  </a:schemeClr>
                </a:solidFill>
              </a:rPr>
              <a:t>Heritage in marine and maritime sphere</a:t>
            </a:r>
          </a:p>
        </p:txBody>
      </p:sp>
      <p:sp>
        <p:nvSpPr>
          <p:cNvPr id="4" name="Content Placeholder 3">
            <a:extLst>
              <a:ext uri="{FF2B5EF4-FFF2-40B4-BE49-F238E27FC236}">
                <a16:creationId xmlns:a16="http://schemas.microsoft.com/office/drawing/2014/main" id="{793715D4-563C-4DA5-BFEC-AAB9012C8BE3}"/>
              </a:ext>
            </a:extLst>
          </p:cNvPr>
          <p:cNvSpPr>
            <a:spLocks noGrp="1"/>
          </p:cNvSpPr>
          <p:nvPr>
            <p:ph sz="half" idx="2"/>
          </p:nvPr>
        </p:nvSpPr>
        <p:spPr>
          <a:xfrm>
            <a:off x="8340496" y="541867"/>
            <a:ext cx="3421957" cy="5726853"/>
          </a:xfrm>
        </p:spPr>
        <p:txBody>
          <a:bodyPr>
            <a:normAutofit fontScale="92500" lnSpcReduction="20000"/>
          </a:bodyPr>
          <a:lstStyle/>
          <a:p>
            <a:endParaRPr lang="en-ZA" sz="2000" dirty="0"/>
          </a:p>
          <a:p>
            <a:pPr marL="0" indent="0">
              <a:buNone/>
            </a:pPr>
            <a:r>
              <a:rPr lang="en-ZA" sz="2000" dirty="0">
                <a:solidFill>
                  <a:schemeClr val="tx2">
                    <a:lumMod val="10000"/>
                  </a:schemeClr>
                </a:solidFill>
              </a:rPr>
              <a:t>World Heritage Sites, WHL, Oral and Intangible Cultural Heritages</a:t>
            </a:r>
          </a:p>
          <a:p>
            <a:pPr marL="0" indent="0">
              <a:buNone/>
            </a:pPr>
            <a:endParaRPr lang="en-ZA" sz="2000" dirty="0">
              <a:solidFill>
                <a:schemeClr val="tx2">
                  <a:lumMod val="10000"/>
                </a:schemeClr>
              </a:solidFill>
            </a:endParaRPr>
          </a:p>
          <a:p>
            <a:pPr marL="0" indent="0">
              <a:buNone/>
            </a:pPr>
            <a:r>
              <a:rPr lang="en-ZA" sz="2000" dirty="0">
                <a:solidFill>
                  <a:schemeClr val="tx2">
                    <a:lumMod val="10000"/>
                  </a:schemeClr>
                </a:solidFill>
              </a:rPr>
              <a:t>Heritage as legacy, metacultural product, Heritage as service, Heritage as symbol of power, between TH and ICH</a:t>
            </a:r>
          </a:p>
          <a:p>
            <a:pPr marL="0" indent="0">
              <a:buNone/>
            </a:pPr>
            <a:endParaRPr lang="en-ZA" sz="2000" dirty="0">
              <a:solidFill>
                <a:schemeClr val="tx2">
                  <a:lumMod val="10000"/>
                </a:schemeClr>
              </a:solidFill>
            </a:endParaRPr>
          </a:p>
          <a:p>
            <a:pPr marL="0" indent="0">
              <a:buNone/>
            </a:pPr>
            <a:r>
              <a:rPr lang="en-ZA" sz="2000" dirty="0">
                <a:solidFill>
                  <a:schemeClr val="tx2">
                    <a:lumMod val="10000"/>
                  </a:schemeClr>
                </a:solidFill>
              </a:rPr>
              <a:t>Heritages of the ‘Other’, Heritage as colonisation, heritage and IKS</a:t>
            </a:r>
          </a:p>
          <a:p>
            <a:pPr marL="0" indent="0">
              <a:buNone/>
            </a:pPr>
            <a:endParaRPr lang="en-ZA" sz="2000" dirty="0">
              <a:solidFill>
                <a:schemeClr val="tx2">
                  <a:lumMod val="10000"/>
                </a:schemeClr>
              </a:solidFill>
            </a:endParaRPr>
          </a:p>
          <a:p>
            <a:pPr marL="0" indent="0">
              <a:buNone/>
            </a:pPr>
            <a:r>
              <a:rPr lang="en-ZA" sz="2000" dirty="0">
                <a:solidFill>
                  <a:schemeClr val="tx2">
                    <a:lumMod val="10000"/>
                  </a:schemeClr>
                </a:solidFill>
              </a:rPr>
              <a:t>Heritage as human right, heritage for inclusion, ethical development, equality </a:t>
            </a:r>
          </a:p>
          <a:p>
            <a:pPr marL="0" indent="0">
              <a:buNone/>
            </a:pPr>
            <a:endParaRPr lang="en-ZA" sz="2000" dirty="0">
              <a:solidFill>
                <a:schemeClr val="tx2">
                  <a:lumMod val="10000"/>
                </a:schemeClr>
              </a:solidFill>
            </a:endParaRPr>
          </a:p>
          <a:p>
            <a:pPr marL="0" indent="0">
              <a:buNone/>
            </a:pPr>
            <a:r>
              <a:rPr lang="en-ZA" sz="2000" dirty="0">
                <a:solidFill>
                  <a:schemeClr val="tx2">
                    <a:lumMod val="10000"/>
                  </a:schemeClr>
                </a:solidFill>
              </a:rPr>
              <a:t>Marine Heritage, Marine cultural heritage, underwater cultural heritage </a:t>
            </a:r>
          </a:p>
        </p:txBody>
      </p:sp>
      <p:cxnSp>
        <p:nvCxnSpPr>
          <p:cNvPr id="6" name="Straight Arrow Connector 5">
            <a:extLst>
              <a:ext uri="{FF2B5EF4-FFF2-40B4-BE49-F238E27FC236}">
                <a16:creationId xmlns:a16="http://schemas.microsoft.com/office/drawing/2014/main" id="{3C4D034E-5465-4635-878F-15A9C1834C67}"/>
              </a:ext>
            </a:extLst>
          </p:cNvPr>
          <p:cNvCxnSpPr>
            <a:cxnSpLocks/>
          </p:cNvCxnSpPr>
          <p:nvPr/>
        </p:nvCxnSpPr>
        <p:spPr>
          <a:xfrm flipV="1">
            <a:off x="6532880" y="1198880"/>
            <a:ext cx="1859280" cy="83631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8" name="Straight Arrow Connector 7">
            <a:extLst>
              <a:ext uri="{FF2B5EF4-FFF2-40B4-BE49-F238E27FC236}">
                <a16:creationId xmlns:a16="http://schemas.microsoft.com/office/drawing/2014/main" id="{F6FA209A-08D3-4A72-B21D-7712C50BBB32}"/>
              </a:ext>
            </a:extLst>
          </p:cNvPr>
          <p:cNvCxnSpPr>
            <a:cxnSpLocks/>
          </p:cNvCxnSpPr>
          <p:nvPr/>
        </p:nvCxnSpPr>
        <p:spPr>
          <a:xfrm flipV="1">
            <a:off x="7620000" y="2246734"/>
            <a:ext cx="772160" cy="429791"/>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12" name="Straight Arrow Connector 11">
            <a:extLst>
              <a:ext uri="{FF2B5EF4-FFF2-40B4-BE49-F238E27FC236}">
                <a16:creationId xmlns:a16="http://schemas.microsoft.com/office/drawing/2014/main" id="{580B4D93-44D9-41D5-B62F-E6B85236A6E0}"/>
              </a:ext>
            </a:extLst>
          </p:cNvPr>
          <p:cNvCxnSpPr>
            <a:cxnSpLocks/>
          </p:cNvCxnSpPr>
          <p:nvPr/>
        </p:nvCxnSpPr>
        <p:spPr>
          <a:xfrm>
            <a:off x="6755536" y="3437074"/>
            <a:ext cx="15849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2" name="Straight Arrow Connector 21">
            <a:extLst>
              <a:ext uri="{FF2B5EF4-FFF2-40B4-BE49-F238E27FC236}">
                <a16:creationId xmlns:a16="http://schemas.microsoft.com/office/drawing/2014/main" id="{65DACB12-6D71-44AD-9156-A34D7BB66A93}"/>
              </a:ext>
            </a:extLst>
          </p:cNvPr>
          <p:cNvCxnSpPr>
            <a:cxnSpLocks/>
          </p:cNvCxnSpPr>
          <p:nvPr/>
        </p:nvCxnSpPr>
        <p:spPr>
          <a:xfrm>
            <a:off x="7368775" y="4094087"/>
            <a:ext cx="1076096" cy="266762"/>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25" name="Straight Arrow Connector 24">
            <a:extLst>
              <a:ext uri="{FF2B5EF4-FFF2-40B4-BE49-F238E27FC236}">
                <a16:creationId xmlns:a16="http://schemas.microsoft.com/office/drawing/2014/main" id="{C4C4B8AB-E51C-4ECC-B444-3928A9A24E31}"/>
              </a:ext>
            </a:extLst>
          </p:cNvPr>
          <p:cNvCxnSpPr>
            <a:cxnSpLocks/>
          </p:cNvCxnSpPr>
          <p:nvPr/>
        </p:nvCxnSpPr>
        <p:spPr>
          <a:xfrm>
            <a:off x="6755536" y="5276034"/>
            <a:ext cx="158496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628425206"/>
      </p:ext>
    </p:extLst>
  </p:cSld>
  <p:clrMapOvr>
    <a:overrideClrMapping bg1="dk1" tx1="lt1" bg2="dk2" tx2="lt2" accent1="accent1" accent2="accent2" accent3="accent3" accent4="accent4" accent5="accent5" accent6="accent6" hlink="hlink" folHlink="folHlink"/>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1" name="Down Arrow 7">
            <a:extLst>
              <a:ext uri="{FF2B5EF4-FFF2-40B4-BE49-F238E27FC236}">
                <a16:creationId xmlns:a16="http://schemas.microsoft.com/office/drawing/2014/main" id="{D4771268-CB57-404A-9271-370EB28F609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a:off x="800100" y="1491343"/>
            <a:ext cx="3333749" cy="3499103"/>
          </a:xfrm>
          <a:prstGeom prst="downArrow">
            <a:avLst>
              <a:gd name="adj1" fmla="val 100000"/>
              <a:gd name="adj2" fmla="val 15788"/>
            </a:avLst>
          </a:prstGeom>
          <a:solidFill>
            <a:srgbClr val="404040"/>
          </a:solidFill>
          <a:ln w="539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861AF532-3D58-43E5-8DF8-9C716FD6B965}"/>
              </a:ext>
            </a:extLst>
          </p:cNvPr>
          <p:cNvSpPr>
            <a:spLocks noGrp="1"/>
          </p:cNvSpPr>
          <p:nvPr>
            <p:ph type="title"/>
          </p:nvPr>
        </p:nvSpPr>
        <p:spPr>
          <a:xfrm>
            <a:off x="1028700" y="1967266"/>
            <a:ext cx="2628900" cy="2547257"/>
          </a:xfrm>
          <a:noFill/>
        </p:spPr>
        <p:txBody>
          <a:bodyPr vert="horz" lIns="91440" tIns="45720" rIns="91440" bIns="45720" rtlCol="0" anchor="ctr">
            <a:noAutofit/>
          </a:bodyPr>
          <a:lstStyle/>
          <a:p>
            <a:pPr algn="ctr"/>
            <a:r>
              <a:rPr lang="en-US" sz="2800" kern="1200" dirty="0">
                <a:solidFill>
                  <a:srgbClr val="FFFFFF"/>
                </a:solidFill>
                <a:latin typeface="+mj-lt"/>
                <a:ea typeface="+mj-ea"/>
                <a:cs typeface="+mj-cs"/>
              </a:rPr>
              <a:t>In Africa</a:t>
            </a:r>
            <a:r>
              <a:rPr lang="en-US" sz="2800" dirty="0">
                <a:solidFill>
                  <a:srgbClr val="FFFFFF"/>
                </a:solidFill>
              </a:rPr>
              <a:t>?</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145 sites</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39 in danger</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50 World Marine Heritage Sites, 2 in Afric</a:t>
            </a:r>
            <a:r>
              <a:rPr lang="en-US" sz="2800" dirty="0">
                <a:solidFill>
                  <a:srgbClr val="FFFFFF"/>
                </a:solidFill>
              </a:rPr>
              <a:t>a</a:t>
            </a:r>
            <a:br>
              <a:rPr lang="en-US" sz="2800" kern="1200" dirty="0">
                <a:solidFill>
                  <a:srgbClr val="FFFFFF"/>
                </a:solidFill>
                <a:latin typeface="+mj-lt"/>
                <a:ea typeface="+mj-ea"/>
                <a:cs typeface="+mj-cs"/>
              </a:rPr>
            </a:br>
            <a:r>
              <a:rPr lang="en-US" sz="2800" kern="1200" dirty="0">
                <a:solidFill>
                  <a:srgbClr val="FFFFFF"/>
                </a:solidFill>
                <a:latin typeface="+mj-lt"/>
                <a:ea typeface="+mj-ea"/>
                <a:cs typeface="+mj-cs"/>
              </a:rPr>
              <a:t>no MICH</a:t>
            </a:r>
          </a:p>
        </p:txBody>
      </p:sp>
      <p:pic>
        <p:nvPicPr>
          <p:cNvPr id="6" name="Picture 2" descr="A map of World Heritage Sites in Africa as of 2016. The northern, eastern, and southern parts of the continent are relatively dense with sites; in contrast the western coast is home to relatively few.">
            <a:extLst>
              <a:ext uri="{FF2B5EF4-FFF2-40B4-BE49-F238E27FC236}">
                <a16:creationId xmlns:a16="http://schemas.microsoft.com/office/drawing/2014/main" id="{B3D5ECE7-46C3-4235-AF1A-DC5CA84485C5}"/>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5397219" y="643466"/>
            <a:ext cx="5540894" cy="556873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01119020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CE4B3405-F863-4845-9A1F-2FF12D682799}"/>
              </a:ext>
            </a:extLst>
          </p:cNvPr>
          <p:cNvPicPr>
            <a:picLocks noChangeAspect="1"/>
          </p:cNvPicPr>
          <p:nvPr/>
        </p:nvPicPr>
        <p:blipFill rotWithShape="1">
          <a:blip r:embed="rId2"/>
          <a:srcRect l="29958" t="17283" r="42457" b="6795"/>
          <a:stretch/>
        </p:blipFill>
        <p:spPr>
          <a:xfrm>
            <a:off x="599439" y="599440"/>
            <a:ext cx="3865307" cy="5984240"/>
          </a:xfrm>
          <a:prstGeom prst="rect">
            <a:avLst/>
          </a:prstGeom>
        </p:spPr>
      </p:pic>
      <p:pic>
        <p:nvPicPr>
          <p:cNvPr id="8" name="Picture 7">
            <a:extLst>
              <a:ext uri="{FF2B5EF4-FFF2-40B4-BE49-F238E27FC236}">
                <a16:creationId xmlns:a16="http://schemas.microsoft.com/office/drawing/2014/main" id="{E1206CF6-15F7-45F5-811F-1FFBEADF0033}"/>
              </a:ext>
            </a:extLst>
          </p:cNvPr>
          <p:cNvPicPr>
            <a:picLocks noChangeAspect="1"/>
          </p:cNvPicPr>
          <p:nvPr/>
        </p:nvPicPr>
        <p:blipFill rotWithShape="1">
          <a:blip r:embed="rId3"/>
          <a:srcRect l="8500" t="16444" r="29166" b="5185"/>
          <a:stretch/>
        </p:blipFill>
        <p:spPr>
          <a:xfrm>
            <a:off x="4592320" y="904240"/>
            <a:ext cx="7599680" cy="5374640"/>
          </a:xfrm>
          <a:prstGeom prst="rect">
            <a:avLst/>
          </a:prstGeom>
        </p:spPr>
      </p:pic>
    </p:spTree>
    <p:extLst>
      <p:ext uri="{BB962C8B-B14F-4D97-AF65-F5344CB8AC3E}">
        <p14:creationId xmlns:p14="http://schemas.microsoft.com/office/powerpoint/2010/main" val="1130109221"/>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34" name="Rectangle 33">
            <a:extLst>
              <a:ext uri="{FF2B5EF4-FFF2-40B4-BE49-F238E27FC236}">
                <a16:creationId xmlns:a16="http://schemas.microsoft.com/office/drawing/2014/main" id="{B6CDA21F-E7AF-4C75-8395-33F58D5B0E4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36" name="Group 35">
            <a:extLst>
              <a:ext uri="{FF2B5EF4-FFF2-40B4-BE49-F238E27FC236}">
                <a16:creationId xmlns:a16="http://schemas.microsoft.com/office/drawing/2014/main" id="{AE1C45F0-260A-458C-96ED-C1F6D215121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4" y="1216597"/>
            <a:ext cx="731521" cy="673460"/>
            <a:chOff x="3940602" y="308034"/>
            <a:chExt cx="2116791" cy="3428999"/>
          </a:xfrm>
          <a:solidFill>
            <a:schemeClr val="accent4"/>
          </a:solidFill>
        </p:grpSpPr>
        <p:sp>
          <p:nvSpPr>
            <p:cNvPr id="37" name="Rectangle 36">
              <a:extLst>
                <a:ext uri="{FF2B5EF4-FFF2-40B4-BE49-F238E27FC236}">
                  <a16:creationId xmlns:a16="http://schemas.microsoft.com/office/drawing/2014/main" id="{A6604B49-AD5C-4590-B051-06C8222ECD99}"/>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3940602"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743ECCAF-29C5-4537-947C-7EA1292463DB}"/>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4715626"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ED49787B-8DE6-4467-AD0A-8DECC6E0C2D6}"/>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5490650" y="308034"/>
              <a:ext cx="566743" cy="3428999"/>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41" name="Rectangle 40">
            <a:extLst>
              <a:ext uri="{FF2B5EF4-FFF2-40B4-BE49-F238E27FC236}">
                <a16:creationId xmlns:a16="http://schemas.microsoft.com/office/drawing/2014/main" id="{D5B0017B-2ECA-49AF-B397-DC140825DF8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40079" y="613954"/>
            <a:ext cx="10907487" cy="1894116"/>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76C18242-0012-47B2-A68C-8A74DFE5838D}"/>
              </a:ext>
            </a:extLst>
          </p:cNvPr>
          <p:cNvSpPr>
            <a:spLocks noGrp="1"/>
          </p:cNvSpPr>
          <p:nvPr>
            <p:ph type="title"/>
          </p:nvPr>
        </p:nvSpPr>
        <p:spPr>
          <a:xfrm>
            <a:off x="1043631" y="809898"/>
            <a:ext cx="9942716" cy="1554480"/>
          </a:xfrm>
        </p:spPr>
        <p:txBody>
          <a:bodyPr anchor="ctr">
            <a:normAutofit/>
          </a:bodyPr>
          <a:lstStyle/>
          <a:p>
            <a:r>
              <a:rPr lang="en-ZA" sz="4800"/>
              <a:t>Key arguments</a:t>
            </a:r>
          </a:p>
        </p:txBody>
      </p:sp>
      <p:sp>
        <p:nvSpPr>
          <p:cNvPr id="3" name="Content Placeholder 2">
            <a:extLst>
              <a:ext uri="{FF2B5EF4-FFF2-40B4-BE49-F238E27FC236}">
                <a16:creationId xmlns:a16="http://schemas.microsoft.com/office/drawing/2014/main" id="{8866903B-5003-4BF1-B918-B2E1E5E6B1E8}"/>
              </a:ext>
            </a:extLst>
          </p:cNvPr>
          <p:cNvSpPr>
            <a:spLocks noGrp="1"/>
          </p:cNvSpPr>
          <p:nvPr>
            <p:ph idx="1"/>
          </p:nvPr>
        </p:nvSpPr>
        <p:spPr>
          <a:xfrm>
            <a:off x="1045028" y="3017522"/>
            <a:ext cx="9941319" cy="3124658"/>
          </a:xfrm>
        </p:spPr>
        <p:txBody>
          <a:bodyPr anchor="ctr">
            <a:normAutofit/>
          </a:bodyPr>
          <a:lstStyle/>
          <a:p>
            <a:r>
              <a:rPr lang="en-ZA" sz="2200" dirty="0">
                <a:effectLst/>
                <a:ea typeface="Times New Roman" panose="02020603050405020304" pitchFamily="18" charset="0"/>
              </a:rPr>
              <a:t>In the context of coastal resources management, government has passed several laws, three of which are considered in this article</a:t>
            </a:r>
            <a:r>
              <a:rPr lang="en-ZA" sz="2200" dirty="0">
                <a:ea typeface="Times New Roman" panose="02020603050405020304" pitchFamily="18" charset="0"/>
              </a:rPr>
              <a:t>. The argument is that these laws do not recognise or protect</a:t>
            </a:r>
            <a:r>
              <a:rPr lang="en-ZA" sz="2200" i="1" dirty="0">
                <a:ea typeface="Times New Roman" panose="02020603050405020304" pitchFamily="18" charset="0"/>
              </a:rPr>
              <a:t> </a:t>
            </a:r>
            <a:r>
              <a:rPr lang="en-ZA" sz="2200" dirty="0">
                <a:ea typeface="Times New Roman" panose="02020603050405020304" pitchFamily="18" charset="0"/>
              </a:rPr>
              <a:t>marine </a:t>
            </a:r>
            <a:r>
              <a:rPr lang="en-ZA" sz="2200" i="1" dirty="0">
                <a:ea typeface="Times New Roman" panose="02020603050405020304" pitchFamily="18" charset="0"/>
              </a:rPr>
              <a:t>intangible cultural heritage</a:t>
            </a:r>
            <a:r>
              <a:rPr lang="en-ZA" sz="2200" dirty="0">
                <a:ea typeface="Times New Roman" panose="02020603050405020304" pitchFamily="18" charset="0"/>
              </a:rPr>
              <a:t> and this has implications for inclusive and democratic coastal management.</a:t>
            </a:r>
            <a:endParaRPr lang="en-ZA" sz="2200" dirty="0"/>
          </a:p>
          <a:p>
            <a:r>
              <a:rPr lang="en-ZA" sz="2200" dirty="0">
                <a:effectLst/>
                <a:ea typeface="Times New Roman" panose="02020603050405020304" pitchFamily="18" charset="0"/>
              </a:rPr>
              <a:t>The laws are: </a:t>
            </a:r>
          </a:p>
          <a:p>
            <a:pPr lvl="1"/>
            <a:r>
              <a:rPr lang="en-ZA" sz="2200" dirty="0">
                <a:effectLst/>
                <a:ea typeface="Times New Roman" panose="02020603050405020304" pitchFamily="18" charset="0"/>
              </a:rPr>
              <a:t>the National Heritage Resources Act 25 of 1999 (NHRA), </a:t>
            </a:r>
          </a:p>
          <a:p>
            <a:pPr lvl="1"/>
            <a:r>
              <a:rPr lang="en-ZA" sz="2200" dirty="0">
                <a:effectLst/>
                <a:ea typeface="Times New Roman" panose="02020603050405020304" pitchFamily="18" charset="0"/>
              </a:rPr>
              <a:t>the National Environmental Management: Protected Areas Act 57 of 2003 and the National Environmental Management: Integrated Coastal Management Act of 2008 (ICM). </a:t>
            </a:r>
          </a:p>
        </p:txBody>
      </p:sp>
      <p:cxnSp>
        <p:nvCxnSpPr>
          <p:cNvPr id="43" name="Straight Connector 42">
            <a:extLst>
              <a:ext uri="{FF2B5EF4-FFF2-40B4-BE49-F238E27FC236}">
                <a16:creationId xmlns:a16="http://schemas.microsoft.com/office/drawing/2014/main" id="{6CF1BAF6-AD41-4082-B212-8A1F9A2E8779}"/>
              </a:ext>
              <a:ext uri="{C183D7F6-B498-43B3-948B-1728B52AA6E4}">
                <adec:decorative xmlns:adec="http://schemas.microsoft.com/office/drawing/2017/decorative" val="1"/>
              </a:ext>
            </a:extLst>
          </p:cNvPr>
          <p:cNvCxnSpPr>
            <a:cxnSpLocks noGrp="1" noRot="1" noChangeAspect="1" noMove="1" noResize="1" noEditPoints="1" noAdjustHandles="1" noChangeArrowheads="1" noChangeShapeType="1"/>
          </p:cNvCxnSpPr>
          <p:nvPr>
            <p:extLst>
              <p:ext uri="{386F3935-93C4-4BCD-93E2-E3B085C9AB24}">
                <p16:designElem xmlns:p16="http://schemas.microsoft.com/office/powerpoint/2015/main" val="1"/>
              </p:ext>
            </p:extLst>
          </p:nvPr>
        </p:nvCxnSpPr>
        <p:spPr>
          <a:xfrm flipH="1">
            <a:off x="838200" y="6485313"/>
            <a:ext cx="10515600" cy="0"/>
          </a:xfrm>
          <a:prstGeom prst="line">
            <a:avLst/>
          </a:prstGeom>
          <a:ln w="57150">
            <a:solidFill>
              <a:schemeClr val="accent4"/>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8284522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1000"/>
                                        <p:tgtEl>
                                          <p:spTgt spid="3">
                                            <p:txEl>
                                              <p:pRg st="0" end="0"/>
                                            </p:txEl>
                                          </p:spTgt>
                                        </p:tgtEl>
                                      </p:cBhvr>
                                    </p:animEffect>
                                    <p:anim calcmode="lin" valueType="num">
                                      <p:cBhvr>
                                        <p:cTn id="8" dur="1000" fill="hold"/>
                                        <p:tgtEl>
                                          <p:spTgt spid="3">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3">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3">
                                            <p:txEl>
                                              <p:pRg st="1" end="1"/>
                                            </p:txEl>
                                          </p:spTgt>
                                        </p:tgtEl>
                                        <p:attrNameLst>
                                          <p:attrName>style.visibility</p:attrName>
                                        </p:attrNameLst>
                                      </p:cBhvr>
                                      <p:to>
                                        <p:strVal val="visible"/>
                                      </p:to>
                                    </p:set>
                                    <p:animEffect transition="in" filter="fade">
                                      <p:cBhvr>
                                        <p:cTn id="14" dur="1000"/>
                                        <p:tgtEl>
                                          <p:spTgt spid="3">
                                            <p:txEl>
                                              <p:pRg st="1" end="1"/>
                                            </p:txEl>
                                          </p:spTgt>
                                        </p:tgtEl>
                                      </p:cBhvr>
                                    </p:animEffect>
                                    <p:anim calcmode="lin" valueType="num">
                                      <p:cBhvr>
                                        <p:cTn id="15" dur="1000" fill="hold"/>
                                        <p:tgtEl>
                                          <p:spTgt spid="3">
                                            <p:txEl>
                                              <p:pRg st="1" end="1"/>
                                            </p:txEl>
                                          </p:spTgt>
                                        </p:tgtEl>
                                        <p:attrNameLst>
                                          <p:attrName>ppt_x</p:attrName>
                                        </p:attrNameLst>
                                      </p:cBhvr>
                                      <p:tavLst>
                                        <p:tav tm="0">
                                          <p:val>
                                            <p:strVal val="#ppt_x"/>
                                          </p:val>
                                        </p:tav>
                                        <p:tav tm="100000">
                                          <p:val>
                                            <p:strVal val="#ppt_x"/>
                                          </p:val>
                                        </p:tav>
                                      </p:tavLst>
                                    </p:anim>
                                    <p:anim calcmode="lin" valueType="num">
                                      <p:cBhvr>
                                        <p:cTn id="16" dur="1000" fill="hold"/>
                                        <p:tgtEl>
                                          <p:spTgt spid="3">
                                            <p:txEl>
                                              <p:pRg st="1" end="1"/>
                                            </p:txEl>
                                          </p:spTgt>
                                        </p:tgtEl>
                                        <p:attrNameLst>
                                          <p:attrName>ppt_y</p:attrName>
                                        </p:attrNameLst>
                                      </p:cBhvr>
                                      <p:tavLst>
                                        <p:tav tm="0">
                                          <p:val>
                                            <p:strVal val="#ppt_y+.1"/>
                                          </p:val>
                                        </p:tav>
                                        <p:tav tm="100000">
                                          <p:val>
                                            <p:strVal val="#ppt_y"/>
                                          </p:val>
                                        </p:tav>
                                      </p:tavLst>
                                    </p:anim>
                                  </p:childTnLst>
                                </p:cTn>
                              </p:par>
                              <p:par>
                                <p:cTn id="17" presetID="42" presetClass="entr" presetSubtype="0" fill="hold" grpId="0" nodeType="withEffect">
                                  <p:stCondLst>
                                    <p:cond delay="0"/>
                                  </p:stCondLst>
                                  <p:childTnLst>
                                    <p:set>
                                      <p:cBhvr>
                                        <p:cTn id="18" dur="1" fill="hold">
                                          <p:stCondLst>
                                            <p:cond delay="0"/>
                                          </p:stCondLst>
                                        </p:cTn>
                                        <p:tgtEl>
                                          <p:spTgt spid="3">
                                            <p:txEl>
                                              <p:pRg st="2" end="2"/>
                                            </p:txEl>
                                          </p:spTgt>
                                        </p:tgtEl>
                                        <p:attrNameLst>
                                          <p:attrName>style.visibility</p:attrName>
                                        </p:attrNameLst>
                                      </p:cBhvr>
                                      <p:to>
                                        <p:strVal val="visible"/>
                                      </p:to>
                                    </p:set>
                                    <p:animEffect transition="in" filter="fade">
                                      <p:cBhvr>
                                        <p:cTn id="19" dur="1000"/>
                                        <p:tgtEl>
                                          <p:spTgt spid="3">
                                            <p:txEl>
                                              <p:pRg st="2" end="2"/>
                                            </p:txEl>
                                          </p:spTgt>
                                        </p:tgtEl>
                                      </p:cBhvr>
                                    </p:animEffect>
                                    <p:anim calcmode="lin" valueType="num">
                                      <p:cBhvr>
                                        <p:cTn id="20" dur="1000" fill="hold"/>
                                        <p:tgtEl>
                                          <p:spTgt spid="3">
                                            <p:txEl>
                                              <p:pRg st="2" end="2"/>
                                            </p:txEl>
                                          </p:spTgt>
                                        </p:tgtEl>
                                        <p:attrNameLst>
                                          <p:attrName>ppt_x</p:attrName>
                                        </p:attrNameLst>
                                      </p:cBhvr>
                                      <p:tavLst>
                                        <p:tav tm="0">
                                          <p:val>
                                            <p:strVal val="#ppt_x"/>
                                          </p:val>
                                        </p:tav>
                                        <p:tav tm="100000">
                                          <p:val>
                                            <p:strVal val="#ppt_x"/>
                                          </p:val>
                                        </p:tav>
                                      </p:tavLst>
                                    </p:anim>
                                    <p:anim calcmode="lin" valueType="num">
                                      <p:cBhvr>
                                        <p:cTn id="21" dur="1000" fill="hold"/>
                                        <p:tgtEl>
                                          <p:spTgt spid="3">
                                            <p:txEl>
                                              <p:pRg st="2" end="2"/>
                                            </p:txEl>
                                          </p:spTgt>
                                        </p:tgtEl>
                                        <p:attrNameLst>
                                          <p:attrName>ppt_y</p:attrName>
                                        </p:attrNameLst>
                                      </p:cBhvr>
                                      <p:tavLst>
                                        <p:tav tm="0">
                                          <p:val>
                                            <p:strVal val="#ppt_y+.1"/>
                                          </p:val>
                                        </p:tav>
                                        <p:tav tm="100000">
                                          <p:val>
                                            <p:strVal val="#ppt_y"/>
                                          </p:val>
                                        </p:tav>
                                      </p:tavLst>
                                    </p:anim>
                                  </p:childTnLst>
                                </p:cTn>
                              </p:par>
                              <p:par>
                                <p:cTn id="22" presetID="42" presetClass="entr" presetSubtype="0" fill="hold" grpId="0" nodeType="withEffect">
                                  <p:stCondLst>
                                    <p:cond delay="0"/>
                                  </p:stCondLst>
                                  <p:childTnLst>
                                    <p:set>
                                      <p:cBhvr>
                                        <p:cTn id="23" dur="1" fill="hold">
                                          <p:stCondLst>
                                            <p:cond delay="0"/>
                                          </p:stCondLst>
                                        </p:cTn>
                                        <p:tgtEl>
                                          <p:spTgt spid="3">
                                            <p:txEl>
                                              <p:pRg st="3" end="3"/>
                                            </p:txEl>
                                          </p:spTgt>
                                        </p:tgtEl>
                                        <p:attrNameLst>
                                          <p:attrName>style.visibility</p:attrName>
                                        </p:attrNameLst>
                                      </p:cBhvr>
                                      <p:to>
                                        <p:strVal val="visible"/>
                                      </p:to>
                                    </p:set>
                                    <p:animEffect transition="in" filter="fade">
                                      <p:cBhvr>
                                        <p:cTn id="24" dur="1000"/>
                                        <p:tgtEl>
                                          <p:spTgt spid="3">
                                            <p:txEl>
                                              <p:pRg st="3" end="3"/>
                                            </p:txEl>
                                          </p:spTgt>
                                        </p:tgtEl>
                                      </p:cBhvr>
                                    </p:animEffect>
                                    <p:anim calcmode="lin" valueType="num">
                                      <p:cBhvr>
                                        <p:cTn id="25" dur="1000" fill="hold"/>
                                        <p:tgtEl>
                                          <p:spTgt spid="3">
                                            <p:txEl>
                                              <p:pRg st="3" end="3"/>
                                            </p:txEl>
                                          </p:spTgt>
                                        </p:tgtEl>
                                        <p:attrNameLst>
                                          <p:attrName>ppt_x</p:attrName>
                                        </p:attrNameLst>
                                      </p:cBhvr>
                                      <p:tavLst>
                                        <p:tav tm="0">
                                          <p:val>
                                            <p:strVal val="#ppt_x"/>
                                          </p:val>
                                        </p:tav>
                                        <p:tav tm="100000">
                                          <p:val>
                                            <p:strVal val="#ppt_x"/>
                                          </p:val>
                                        </p:tav>
                                      </p:tavLst>
                                    </p:anim>
                                    <p:anim calcmode="lin" valueType="num">
                                      <p:cBhvr>
                                        <p:cTn id="26" dur="1000" fill="hold"/>
                                        <p:tgtEl>
                                          <p:spTgt spid="3">
                                            <p:txEl>
                                              <p:pRg st="3" end="3"/>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24" name="Rectangle 23">
            <a:extLst>
              <a:ext uri="{FF2B5EF4-FFF2-40B4-BE49-F238E27FC236}">
                <a16:creationId xmlns:a16="http://schemas.microsoft.com/office/drawing/2014/main" id="{3AD318CC-E2A8-4E27-9548-A047A78999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B94210BF-F530-489D-899A-EA57ACA08797}"/>
              </a:ext>
            </a:extLst>
          </p:cNvPr>
          <p:cNvSpPr>
            <a:spLocks noGrp="1"/>
          </p:cNvSpPr>
          <p:nvPr>
            <p:ph type="title"/>
          </p:nvPr>
        </p:nvSpPr>
        <p:spPr>
          <a:xfrm>
            <a:off x="645065" y="1463040"/>
            <a:ext cx="3796306" cy="2690949"/>
          </a:xfrm>
        </p:spPr>
        <p:txBody>
          <a:bodyPr anchor="t">
            <a:normAutofit/>
          </a:bodyPr>
          <a:lstStyle/>
          <a:p>
            <a:r>
              <a:rPr lang="en-ZA" sz="4800" dirty="0"/>
              <a:t>International conventions &amp; declarations</a:t>
            </a:r>
          </a:p>
        </p:txBody>
      </p:sp>
      <p:grpSp>
        <p:nvGrpSpPr>
          <p:cNvPr id="26" name="Group 25">
            <a:extLst>
              <a:ext uri="{FF2B5EF4-FFF2-40B4-BE49-F238E27FC236}">
                <a16:creationId xmlns:a16="http://schemas.microsoft.com/office/drawing/2014/main" id="{B14B560F-9DD7-4302-A60B-EBD3EF59B073}"/>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209667" y="4415246"/>
            <a:ext cx="11982332" cy="2087795"/>
            <a:chOff x="143163" y="5763486"/>
            <a:chExt cx="11982332" cy="739555"/>
          </a:xfrm>
        </p:grpSpPr>
        <p:sp>
          <p:nvSpPr>
            <p:cNvPr id="27" name="Rectangle 26">
              <a:extLst>
                <a:ext uri="{FF2B5EF4-FFF2-40B4-BE49-F238E27FC236}">
                  <a16:creationId xmlns:a16="http://schemas.microsoft.com/office/drawing/2014/main" id="{3A9A4357-BD1D-4622-A4FE-766E6AB8DE84}"/>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flipH="1" flipV="1">
              <a:off x="357444" y="5763486"/>
              <a:ext cx="11768051" cy="739555"/>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28" name="Straight Connector 27">
              <a:extLst>
                <a:ext uri="{FF2B5EF4-FFF2-40B4-BE49-F238E27FC236}">
                  <a16:creationId xmlns:a16="http://schemas.microsoft.com/office/drawing/2014/main" id="{C21D6966-343E-49AC-A026-D2497E0C3CA1}"/>
                </a:ext>
                <a:ext uri="{C183D7F6-B498-43B3-948B-1728B52AA6E4}">
                  <adec:decorative xmlns:adec="http://schemas.microsoft.com/office/drawing/2017/decorative" val="1"/>
                </a:ext>
              </a:extLst>
            </p:cNvPr>
            <p:cNvCxnSpPr>
              <a:cxnSpLocks/>
            </p:cNvCxnSpPr>
            <p:nvPr>
              <p:extLst>
                <p:ext uri="{386F3935-93C4-4BCD-93E2-E3B085C9AB24}">
                  <p16:designElem xmlns:p16="http://schemas.microsoft.com/office/powerpoint/2015/main" val="1"/>
                </p:ext>
              </p:extLst>
            </p:nvPr>
          </p:nvCxnSpPr>
          <p:spPr>
            <a:xfrm flipH="1">
              <a:off x="143163" y="5763486"/>
              <a:ext cx="1" cy="739555"/>
            </a:xfrm>
            <a:prstGeom prst="line">
              <a:avLst/>
            </a:prstGeom>
            <a:ln w="177800">
              <a:solidFill>
                <a:schemeClr val="accent4"/>
              </a:solidFill>
            </a:ln>
          </p:spPr>
          <p:style>
            <a:lnRef idx="1">
              <a:schemeClr val="accent1"/>
            </a:lnRef>
            <a:fillRef idx="0">
              <a:schemeClr val="accent1"/>
            </a:fillRef>
            <a:effectRef idx="0">
              <a:schemeClr val="accent1"/>
            </a:effectRef>
            <a:fontRef idx="minor">
              <a:schemeClr val="tx1"/>
            </a:fontRef>
          </p:style>
        </p:cxnSp>
      </p:grpSp>
      <p:sp>
        <p:nvSpPr>
          <p:cNvPr id="30" name="Rectangle 29">
            <a:extLst>
              <a:ext uri="{FF2B5EF4-FFF2-40B4-BE49-F238E27FC236}">
                <a16:creationId xmlns:a16="http://schemas.microsoft.com/office/drawing/2014/main" id="{2C1BBA94-3F40-40AA-8BB9-E69E25E537C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5133706" y="587829"/>
            <a:ext cx="6505300" cy="5682342"/>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B8C2EB64-BFC6-45AF-B83D-42BBDA227BD4}"/>
              </a:ext>
            </a:extLst>
          </p:cNvPr>
          <p:cNvSpPr>
            <a:spLocks noGrp="1"/>
          </p:cNvSpPr>
          <p:nvPr>
            <p:ph idx="1"/>
          </p:nvPr>
        </p:nvSpPr>
        <p:spPr>
          <a:xfrm>
            <a:off x="5656218" y="1463039"/>
            <a:ext cx="5542387" cy="4300447"/>
          </a:xfrm>
        </p:spPr>
        <p:txBody>
          <a:bodyPr anchor="t">
            <a:normAutofit/>
          </a:bodyPr>
          <a:lstStyle/>
          <a:p>
            <a:r>
              <a:rPr lang="en-ZA" sz="2200" dirty="0"/>
              <a:t>South Africa is signatory to several international conventions regarding heritage and rights of indigenous peoples. It also recognizes the UN Decade of Ocean Science for Sustainable Development (2021-2030). </a:t>
            </a:r>
          </a:p>
          <a:p>
            <a:r>
              <a:rPr lang="en-ZA" sz="2200" dirty="0"/>
              <a:t>In the latter, the UN calls for improvements to oceans health and an inclusive approach to achieving oceans sustainability.  </a:t>
            </a:r>
          </a:p>
          <a:p>
            <a:r>
              <a:rPr lang="en-ZA" sz="2200" dirty="0"/>
              <a:t>Both the declarations and conventions signed, produce particular obligations for the South African government, part of which includes necessary legal reforms that deepen inclusion. </a:t>
            </a:r>
          </a:p>
          <a:p>
            <a:endParaRPr lang="en-ZA" sz="2200" dirty="0"/>
          </a:p>
        </p:txBody>
      </p:sp>
    </p:spTree>
    <p:extLst>
      <p:ext uri="{BB962C8B-B14F-4D97-AF65-F5344CB8AC3E}">
        <p14:creationId xmlns:p14="http://schemas.microsoft.com/office/powerpoint/2010/main" val="3201626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fade">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fade">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fade">
                                      <p:cBhvr>
                                        <p:cTn id="17" dur="500"/>
                                        <p:tgtEl>
                                          <p:spTgt spid="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useBgFill="1">
        <p:nvSpPr>
          <p:cNvPr id="1033" name="Rectangle 139">
            <a:extLst>
              <a:ext uri="{FF2B5EF4-FFF2-40B4-BE49-F238E27FC236}">
                <a16:creationId xmlns:a16="http://schemas.microsoft.com/office/drawing/2014/main" id="{6ECA6DCB-B7E1-40A9-9524-540C6DA40B1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1999" cy="6857365"/>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Title 1">
            <a:extLst>
              <a:ext uri="{FF2B5EF4-FFF2-40B4-BE49-F238E27FC236}">
                <a16:creationId xmlns:a16="http://schemas.microsoft.com/office/drawing/2014/main" id="{A6D2660E-2B2F-4838-8709-9D28474F6397}"/>
              </a:ext>
            </a:extLst>
          </p:cNvPr>
          <p:cNvSpPr>
            <a:spLocks noGrp="1"/>
          </p:cNvSpPr>
          <p:nvPr>
            <p:ph type="title"/>
          </p:nvPr>
        </p:nvSpPr>
        <p:spPr>
          <a:xfrm>
            <a:off x="589560" y="856180"/>
            <a:ext cx="5279408" cy="1128068"/>
          </a:xfrm>
        </p:spPr>
        <p:txBody>
          <a:bodyPr anchor="ctr">
            <a:normAutofit/>
          </a:bodyPr>
          <a:lstStyle/>
          <a:p>
            <a:r>
              <a:rPr lang="en-ZA" sz="4000"/>
              <a:t>African commitments</a:t>
            </a:r>
          </a:p>
        </p:txBody>
      </p:sp>
      <p:grpSp>
        <p:nvGrpSpPr>
          <p:cNvPr id="1034" name="Group 141">
            <a:extLst>
              <a:ext uri="{FF2B5EF4-FFF2-40B4-BE49-F238E27FC236}">
                <a16:creationId xmlns:a16="http://schemas.microsoft.com/office/drawing/2014/main" id="{1DE889C7-FAD6-4397-98E2-05D503484459}"/>
              </a:ext>
              <a:ext uri="{C183D7F6-B498-43B3-948B-1728B52AA6E4}">
                <adec:decorative xmlns:adec="http://schemas.microsoft.com/office/drawing/2017/decorative" val="1"/>
              </a:ext>
            </a:extLst>
          </p:cNvPr>
          <p:cNvGrpSpPr>
            <a:grpSpLocks noGrp="1" noUngrp="1" noRot="1" noChangeAspect="1" noMove="1" noResize="1"/>
          </p:cNvGrpSpPr>
          <p:nvPr>
            <p:extLst>
              <p:ext uri="{386F3935-93C4-4BCD-93E2-E3B085C9AB24}">
                <p16:designElem xmlns:p16="http://schemas.microsoft.com/office/powerpoint/2015/main" val="1"/>
              </p:ext>
            </p:extLst>
          </p:nvPr>
        </p:nvGrpSpPr>
        <p:grpSpPr>
          <a:xfrm>
            <a:off x="0" y="1083484"/>
            <a:ext cx="355196" cy="673460"/>
            <a:chOff x="0" y="823811"/>
            <a:chExt cx="355196" cy="673460"/>
          </a:xfrm>
        </p:grpSpPr>
        <p:sp>
          <p:nvSpPr>
            <p:cNvPr id="143" name="Rectangle 142">
              <a:extLst>
                <a:ext uri="{FF2B5EF4-FFF2-40B4-BE49-F238E27FC236}">
                  <a16:creationId xmlns:a16="http://schemas.microsoft.com/office/drawing/2014/main" id="{F399A70F-F8CD-4992-9EF5-6CF15472E73F}"/>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0" y="823811"/>
              <a:ext cx="87363"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35" name="Rectangle 143">
              <a:extLst>
                <a:ext uri="{FF2B5EF4-FFF2-40B4-BE49-F238E27FC236}">
                  <a16:creationId xmlns:a16="http://schemas.microsoft.com/office/drawing/2014/main" id="{48F4FEDC-6D80-458C-A665-075D9B9500FD}"/>
                </a:ext>
                <a:ext uri="{C183D7F6-B498-43B3-948B-1728B52AA6E4}">
                  <adec:decorative xmlns:adec="http://schemas.microsoft.com/office/drawing/2017/decorative" val="1"/>
                </a:ext>
              </a:extLst>
            </p:cNvPr>
            <p:cNvSpPr/>
            <p:nvPr>
              <p:extLst>
                <p:ext uri="{386F3935-93C4-4BCD-93E2-E3B085C9AB24}">
                  <p16:designElem xmlns:p16="http://schemas.microsoft.com/office/powerpoint/2015/main" val="1"/>
                </p:ext>
              </p:extLst>
            </p:nvPr>
          </p:nvSpPr>
          <p:spPr>
            <a:xfrm>
              <a:off x="159341" y="823811"/>
              <a:ext cx="195855" cy="67346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46" name="Rectangle 145">
            <a:extLst>
              <a:ext uri="{FF2B5EF4-FFF2-40B4-BE49-F238E27FC236}">
                <a16:creationId xmlns:a16="http://schemas.microsoft.com/office/drawing/2014/main" id="{3873B707-463F-40B0-8227-E8CC6C67EB25}"/>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665085" y="2123821"/>
            <a:ext cx="4975066" cy="27432"/>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Content Placeholder 2">
            <a:extLst>
              <a:ext uri="{FF2B5EF4-FFF2-40B4-BE49-F238E27FC236}">
                <a16:creationId xmlns:a16="http://schemas.microsoft.com/office/drawing/2014/main" id="{2D966F9C-ED52-431A-AA61-EF8F21170A61}"/>
              </a:ext>
            </a:extLst>
          </p:cNvPr>
          <p:cNvSpPr>
            <a:spLocks noGrp="1"/>
          </p:cNvSpPr>
          <p:nvPr>
            <p:ph idx="1"/>
          </p:nvPr>
        </p:nvSpPr>
        <p:spPr>
          <a:xfrm>
            <a:off x="590718" y="2330505"/>
            <a:ext cx="5911681" cy="3979585"/>
          </a:xfrm>
        </p:spPr>
        <p:txBody>
          <a:bodyPr anchor="ctr">
            <a:normAutofit/>
          </a:bodyPr>
          <a:lstStyle/>
          <a:p>
            <a:r>
              <a:rPr lang="en-ZA" sz="1800" dirty="0">
                <a:effectLst/>
                <a:ea typeface="Times New Roman" panose="02020603050405020304" pitchFamily="18" charset="0"/>
              </a:rPr>
              <a:t>At the continental level and to fully realise the aims of the World Heritage Convention, South Africa is part of the UNESCO</a:t>
            </a:r>
            <a:r>
              <a:rPr lang="en-GB" sz="1800" dirty="0">
                <a:effectLst/>
                <a:ea typeface="Times New Roman" panose="02020603050405020304" pitchFamily="18" charset="0"/>
              </a:rPr>
              <a:t> IOC sub-commission for Africa and Adjacent Island States(IOCAFRICA). It has thus “accepted” the  IOCAFRICA strategic plan (2014-2021) </a:t>
            </a:r>
          </a:p>
          <a:p>
            <a:r>
              <a:rPr lang="en-GB" sz="1800" dirty="0"/>
              <a:t>…</a:t>
            </a:r>
            <a:r>
              <a:rPr lang="en-GB" sz="1800" dirty="0">
                <a:effectLst/>
                <a:ea typeface="Times New Roman" panose="02020603050405020304" pitchFamily="18" charset="0"/>
              </a:rPr>
              <a:t>As a member of IOCAFRICA, South Africa would have taken note of the sub-commission’s comments on the dangers of loss/modification of ecosystems, the over-exploitation of resources and the use of destructive fishing practices. The country would be further aware of its responsibilities towards oceans conservation as noted by the sub-commission, and the importance of intersecting international agreements that regulate state parties’ management of their marine environments.</a:t>
            </a:r>
            <a:endParaRPr lang="en-ZA" sz="1800" dirty="0"/>
          </a:p>
        </p:txBody>
      </p:sp>
      <p:sp>
        <p:nvSpPr>
          <p:cNvPr id="148" name="Rectangle 147">
            <a:extLst>
              <a:ext uri="{FF2B5EF4-FFF2-40B4-BE49-F238E27FC236}">
                <a16:creationId xmlns:a16="http://schemas.microsoft.com/office/drawing/2014/main" id="{C13237C8-E62C-4F0D-A318-BD6FB6C2D138}"/>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10697670" y="0"/>
            <a:ext cx="1494330" cy="6858000"/>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0" name="Rectangle 149">
            <a:extLst>
              <a:ext uri="{FF2B5EF4-FFF2-40B4-BE49-F238E27FC236}">
                <a16:creationId xmlns:a16="http://schemas.microsoft.com/office/drawing/2014/main" id="{19C9EAEA-39D0-4B0E-A0EB-51E7B26740B1}"/>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7447"/>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4" name="Picture 4" descr="IOC's Sub Commission for Africa and the Adjacent Island Sates (IOCAFRICA)">
            <a:extLst>
              <a:ext uri="{FF2B5EF4-FFF2-40B4-BE49-F238E27FC236}">
                <a16:creationId xmlns:a16="http://schemas.microsoft.com/office/drawing/2014/main" id="{1D30E8A5-6B2E-4408-8873-517BE23FAF65}"/>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2231" r="3" b="3"/>
          <a:stretch/>
        </p:blipFill>
        <p:spPr bwMode="auto">
          <a:xfrm>
            <a:off x="7083423" y="581892"/>
            <a:ext cx="4397433" cy="2518756"/>
          </a:xfrm>
          <a:prstGeom prst="rect">
            <a:avLst/>
          </a:prstGeom>
          <a:noFill/>
          <a:extLst>
            <a:ext uri="{909E8E84-426E-40DD-AFC4-6F175D3DCCD1}">
              <a14:hiddenFill xmlns:a14="http://schemas.microsoft.com/office/drawing/2010/main">
                <a:solidFill>
                  <a:srgbClr val="FFFFFF"/>
                </a:solidFill>
              </a14:hiddenFill>
            </a:ext>
          </a:extLst>
        </p:spPr>
      </p:pic>
      <p:sp>
        <p:nvSpPr>
          <p:cNvPr id="152" name="Rectangle 151">
            <a:extLst>
              <a:ext uri="{FF2B5EF4-FFF2-40B4-BE49-F238E27FC236}">
                <a16:creationId xmlns:a16="http://schemas.microsoft.com/office/drawing/2014/main" id="{8CB5D2D7-DF65-4E86-BFBA-FFB9B5ACEB64}"/>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6849687" y="3505479"/>
            <a:ext cx="4845488" cy="2923587"/>
          </a:xfrm>
          <a:prstGeom prst="rect">
            <a:avLst/>
          </a:prstGeom>
          <a:solidFill>
            <a:schemeClr val="bg1"/>
          </a:solidFill>
          <a:ln>
            <a:noFill/>
          </a:ln>
          <a:effectLst>
            <a:outerShdw blurRad="139700" dist="127000" dir="5400000" algn="t" rotWithShape="0">
              <a:prstClr val="black">
                <a:alpha val="15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5" name="Picture 6" descr="IOC Sub Commission for Africa and the Adjacent Island States - Home">
            <a:extLst>
              <a:ext uri="{FF2B5EF4-FFF2-40B4-BE49-F238E27FC236}">
                <a16:creationId xmlns:a16="http://schemas.microsoft.com/office/drawing/2014/main" id="{FB391589-28A0-4B76-AEC5-A4C42747F51E}"/>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070605" y="3869006"/>
            <a:ext cx="4295220" cy="213410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8686950"/>
      </p:ext>
    </p:extLst>
  </p:cSld>
  <p:clrMapOvr>
    <a:masterClrMapping/>
  </p:clrMapOvr>
</p:sld>
</file>

<file path=ppt/theme/theme1.xml><?xml version="1.0" encoding="utf-8"?>
<a:theme xmlns:a="http://schemas.openxmlformats.org/drawingml/2006/main" name="Office Theme">
  <a:themeElements>
    <a:clrScheme name="Blue II">
      <a:dk1>
        <a:sysClr val="windowText" lastClr="000000"/>
      </a:dk1>
      <a:lt1>
        <a:sysClr val="window" lastClr="FFFFFF"/>
      </a:lt1>
      <a:dk2>
        <a:srgbClr val="335B74"/>
      </a:dk2>
      <a:lt2>
        <a:srgbClr val="DFE3E5"/>
      </a:lt2>
      <a:accent1>
        <a:srgbClr val="1CADE4"/>
      </a:accent1>
      <a:accent2>
        <a:srgbClr val="2683C6"/>
      </a:accent2>
      <a:accent3>
        <a:srgbClr val="27CED7"/>
      </a:accent3>
      <a:accent4>
        <a:srgbClr val="42BA97"/>
      </a:accent4>
      <a:accent5>
        <a:srgbClr val="3E8853"/>
      </a:accent5>
      <a:accent6>
        <a:srgbClr val="62A39F"/>
      </a:accent6>
      <a:hlink>
        <a:srgbClr val="6EAC1C"/>
      </a:hlink>
      <a:folHlink>
        <a:srgbClr val="B26B0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655</TotalTime>
  <Words>636</Words>
  <Application>Microsoft Office PowerPoint</Application>
  <PresentationFormat>Widescreen</PresentationFormat>
  <Paragraphs>46</Paragraphs>
  <Slides>10</Slides>
  <Notes>0</Notes>
  <HiddenSlides>0</HiddenSlides>
  <MMClips>0</MMClips>
  <ScaleCrop>false</ScaleCrop>
  <HeadingPairs>
    <vt:vector size="6" baseType="variant">
      <vt:variant>
        <vt:lpstr>Fonts Used</vt:lpstr>
      </vt:variant>
      <vt:variant>
        <vt:i4>3</vt:i4>
      </vt:variant>
      <vt:variant>
        <vt:lpstr>Theme</vt:lpstr>
      </vt:variant>
      <vt:variant>
        <vt:i4>1</vt:i4>
      </vt:variant>
      <vt:variant>
        <vt:lpstr>Slide Titles</vt:lpstr>
      </vt:variant>
      <vt:variant>
        <vt:i4>10</vt:i4>
      </vt:variant>
    </vt:vector>
  </HeadingPairs>
  <TitlesOfParts>
    <vt:vector size="14" baseType="lpstr">
      <vt:lpstr>Arial</vt:lpstr>
      <vt:lpstr>Calibri</vt:lpstr>
      <vt:lpstr>Calibri Light</vt:lpstr>
      <vt:lpstr>Office Theme</vt:lpstr>
      <vt:lpstr>Legislating marine intangible cultural heritage in  south africa</vt:lpstr>
      <vt:lpstr>Overview</vt:lpstr>
      <vt:lpstr>Critical heritage studies</vt:lpstr>
      <vt:lpstr>Some theoretical &amp; ethnographic frames     </vt:lpstr>
      <vt:lpstr>In Africa? 145 sites 39 in danger 50 World Marine Heritage Sites, 2 in Africa no MICH</vt:lpstr>
      <vt:lpstr>PowerPoint Presentation</vt:lpstr>
      <vt:lpstr>Key arguments</vt:lpstr>
      <vt:lpstr>International conventions &amp; declarations</vt:lpstr>
      <vt:lpstr>African commitments</vt:lpstr>
      <vt:lpstr>Conclusion: Dangers</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Legislating marine intangible cultural heritage in  south africa</dc:title>
  <dc:creator>Rose Boswell</dc:creator>
  <cp:lastModifiedBy>Rose Boswell</cp:lastModifiedBy>
  <cp:revision>7</cp:revision>
  <dcterms:created xsi:type="dcterms:W3CDTF">2021-08-25T09:24:20Z</dcterms:created>
  <dcterms:modified xsi:type="dcterms:W3CDTF">2021-08-26T17:20:41Z</dcterms:modified>
</cp:coreProperties>
</file>