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6" r:id="rId3"/>
    <p:sldId id="258" r:id="rId4"/>
    <p:sldId id="260" r:id="rId5"/>
    <p:sldId id="259" r:id="rId6"/>
    <p:sldId id="261" r:id="rId7"/>
    <p:sldId id="256" r:id="rId8"/>
    <p:sldId id="262" r:id="rId9"/>
    <p:sldId id="263"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224171-2927-4315-B479-43A368CE256E}" type="doc">
      <dgm:prSet loTypeId="urn:microsoft.com/office/officeart/2005/8/layout/radial1" loCatId="relationship" qsTypeId="urn:microsoft.com/office/officeart/2005/8/quickstyle/simple1" qsCatId="simple" csTypeId="urn:microsoft.com/office/officeart/2005/8/colors/colorful4" csCatId="colorful" phldr="1"/>
      <dgm:spPr/>
      <dgm:t>
        <a:bodyPr/>
        <a:lstStyle/>
        <a:p>
          <a:endParaRPr lang="en-ZA"/>
        </a:p>
      </dgm:t>
    </dgm:pt>
    <dgm:pt modelId="{28BADE85-0E70-4CFE-ADDD-87EC86586A2C}">
      <dgm:prSet phldrT="[Text]"/>
      <dgm:spPr/>
      <dgm:t>
        <a:bodyPr/>
        <a:lstStyle/>
        <a:p>
          <a:r>
            <a:rPr lang="en-ZA" dirty="0"/>
            <a:t>salt</a:t>
          </a:r>
        </a:p>
      </dgm:t>
    </dgm:pt>
    <dgm:pt modelId="{009B296C-CC37-4A7E-9F0F-5A9B2204A5CB}" type="parTrans" cxnId="{C5597780-92B1-4314-8827-D85B7154B952}">
      <dgm:prSet/>
      <dgm:spPr/>
      <dgm:t>
        <a:bodyPr/>
        <a:lstStyle/>
        <a:p>
          <a:endParaRPr lang="en-ZA"/>
        </a:p>
      </dgm:t>
    </dgm:pt>
    <dgm:pt modelId="{98B92372-AD02-4E3C-A8EE-9423F2C2EBCA}" type="sibTrans" cxnId="{C5597780-92B1-4314-8827-D85B7154B952}">
      <dgm:prSet/>
      <dgm:spPr/>
      <dgm:t>
        <a:bodyPr/>
        <a:lstStyle/>
        <a:p>
          <a:endParaRPr lang="en-ZA"/>
        </a:p>
      </dgm:t>
    </dgm:pt>
    <dgm:pt modelId="{64AB4A20-EFA1-450A-B3E4-F75B9FA1DFE8}">
      <dgm:prSet phldrT="[Text]"/>
      <dgm:spPr/>
      <dgm:t>
        <a:bodyPr/>
        <a:lstStyle/>
        <a:p>
          <a:r>
            <a:rPr lang="en-ZA" dirty="0"/>
            <a:t>Biology</a:t>
          </a:r>
        </a:p>
      </dgm:t>
    </dgm:pt>
    <dgm:pt modelId="{65C42019-CD1A-4F72-BD37-D9EE7F62C5EC}" type="parTrans" cxnId="{DAC9A6D7-9468-41B7-B41E-E0ABDF93A7CF}">
      <dgm:prSet/>
      <dgm:spPr/>
      <dgm:t>
        <a:bodyPr/>
        <a:lstStyle/>
        <a:p>
          <a:endParaRPr lang="en-ZA"/>
        </a:p>
      </dgm:t>
    </dgm:pt>
    <dgm:pt modelId="{F9678BAE-96FF-4702-A262-71ED4981DFF2}" type="sibTrans" cxnId="{DAC9A6D7-9468-41B7-B41E-E0ABDF93A7CF}">
      <dgm:prSet/>
      <dgm:spPr/>
      <dgm:t>
        <a:bodyPr/>
        <a:lstStyle/>
        <a:p>
          <a:endParaRPr lang="en-ZA"/>
        </a:p>
      </dgm:t>
    </dgm:pt>
    <dgm:pt modelId="{1DE174DF-DE28-42B3-88B0-AE1E40F1B19F}">
      <dgm:prSet phldrT="[Text]"/>
      <dgm:spPr/>
      <dgm:t>
        <a:bodyPr/>
        <a:lstStyle/>
        <a:p>
          <a:r>
            <a:rPr lang="en-ZA" dirty="0"/>
            <a:t>Geology</a:t>
          </a:r>
        </a:p>
      </dgm:t>
    </dgm:pt>
    <dgm:pt modelId="{F5A677A0-08DF-49F6-A577-0823DEC1BC05}" type="parTrans" cxnId="{F04EA62F-A065-4780-A512-3579F8BC4B8A}">
      <dgm:prSet/>
      <dgm:spPr/>
      <dgm:t>
        <a:bodyPr/>
        <a:lstStyle/>
        <a:p>
          <a:endParaRPr lang="en-ZA"/>
        </a:p>
      </dgm:t>
    </dgm:pt>
    <dgm:pt modelId="{89FAF749-E05C-4865-972C-457738F31115}" type="sibTrans" cxnId="{F04EA62F-A065-4780-A512-3579F8BC4B8A}">
      <dgm:prSet/>
      <dgm:spPr/>
      <dgm:t>
        <a:bodyPr/>
        <a:lstStyle/>
        <a:p>
          <a:endParaRPr lang="en-ZA"/>
        </a:p>
      </dgm:t>
    </dgm:pt>
    <dgm:pt modelId="{7956A33E-8440-42FF-83C4-6405291D02FF}">
      <dgm:prSet phldrT="[Text]"/>
      <dgm:spPr/>
      <dgm:t>
        <a:bodyPr/>
        <a:lstStyle/>
        <a:p>
          <a:r>
            <a:rPr lang="en-ZA"/>
            <a:t>culture</a:t>
          </a:r>
        </a:p>
      </dgm:t>
    </dgm:pt>
    <dgm:pt modelId="{55E3BAA6-E8A5-4868-894E-0223D125ACE5}" type="parTrans" cxnId="{AC439354-A9D0-4A2D-8895-FF634A02F336}">
      <dgm:prSet/>
      <dgm:spPr/>
      <dgm:t>
        <a:bodyPr/>
        <a:lstStyle/>
        <a:p>
          <a:endParaRPr lang="en-ZA"/>
        </a:p>
      </dgm:t>
    </dgm:pt>
    <dgm:pt modelId="{7948E14F-213D-4833-87C8-094855360862}" type="sibTrans" cxnId="{AC439354-A9D0-4A2D-8895-FF634A02F336}">
      <dgm:prSet/>
      <dgm:spPr/>
      <dgm:t>
        <a:bodyPr/>
        <a:lstStyle/>
        <a:p>
          <a:endParaRPr lang="en-ZA"/>
        </a:p>
      </dgm:t>
    </dgm:pt>
    <dgm:pt modelId="{708E1A37-6EA2-4E95-9B68-8340266F5955}">
      <dgm:prSet phldrT="[Text]"/>
      <dgm:spPr/>
      <dgm:t>
        <a:bodyPr/>
        <a:lstStyle/>
        <a:p>
          <a:r>
            <a:rPr lang="en-ZA" dirty="0" err="1"/>
            <a:t>Archaeo</a:t>
          </a:r>
          <a:endParaRPr lang="en-ZA" dirty="0"/>
        </a:p>
      </dgm:t>
    </dgm:pt>
    <dgm:pt modelId="{9AF73193-B21C-4F43-BDFC-2B2B13964C04}" type="parTrans" cxnId="{0AB2D521-685F-4BBA-9B41-F1E5DF92448C}">
      <dgm:prSet/>
      <dgm:spPr/>
      <dgm:t>
        <a:bodyPr/>
        <a:lstStyle/>
        <a:p>
          <a:endParaRPr lang="en-ZA"/>
        </a:p>
      </dgm:t>
    </dgm:pt>
    <dgm:pt modelId="{0E538031-F0B2-4D90-BEF2-23C63648681E}" type="sibTrans" cxnId="{0AB2D521-685F-4BBA-9B41-F1E5DF92448C}">
      <dgm:prSet/>
      <dgm:spPr/>
      <dgm:t>
        <a:bodyPr/>
        <a:lstStyle/>
        <a:p>
          <a:endParaRPr lang="en-ZA"/>
        </a:p>
      </dgm:t>
    </dgm:pt>
    <dgm:pt modelId="{F167536C-08AE-497C-B776-80D56F1ECCE2}" type="pres">
      <dgm:prSet presAssocID="{E7224171-2927-4315-B479-43A368CE256E}" presName="cycle" presStyleCnt="0">
        <dgm:presLayoutVars>
          <dgm:chMax val="1"/>
          <dgm:dir/>
          <dgm:animLvl val="ctr"/>
          <dgm:resizeHandles val="exact"/>
        </dgm:presLayoutVars>
      </dgm:prSet>
      <dgm:spPr/>
    </dgm:pt>
    <dgm:pt modelId="{9333CF36-9F98-40F7-9C1E-F3D8C76430D2}" type="pres">
      <dgm:prSet presAssocID="{28BADE85-0E70-4CFE-ADDD-87EC86586A2C}" presName="centerShape" presStyleLbl="node0" presStyleIdx="0" presStyleCnt="1"/>
      <dgm:spPr/>
    </dgm:pt>
    <dgm:pt modelId="{4A86EAA8-EDFB-407B-BCDF-F7A28B6BFE3E}" type="pres">
      <dgm:prSet presAssocID="{65C42019-CD1A-4F72-BD37-D9EE7F62C5EC}" presName="Name9" presStyleLbl="parChTrans1D2" presStyleIdx="0" presStyleCnt="4"/>
      <dgm:spPr/>
    </dgm:pt>
    <dgm:pt modelId="{12CE4241-80F0-4895-A215-0105C1308EC2}" type="pres">
      <dgm:prSet presAssocID="{65C42019-CD1A-4F72-BD37-D9EE7F62C5EC}" presName="connTx" presStyleLbl="parChTrans1D2" presStyleIdx="0" presStyleCnt="4"/>
      <dgm:spPr/>
    </dgm:pt>
    <dgm:pt modelId="{33F1E3B0-1B17-490B-810C-31220449D004}" type="pres">
      <dgm:prSet presAssocID="{64AB4A20-EFA1-450A-B3E4-F75B9FA1DFE8}" presName="node" presStyleLbl="node1" presStyleIdx="0" presStyleCnt="4">
        <dgm:presLayoutVars>
          <dgm:bulletEnabled val="1"/>
        </dgm:presLayoutVars>
      </dgm:prSet>
      <dgm:spPr/>
    </dgm:pt>
    <dgm:pt modelId="{84BCFB29-85AC-4783-9D1B-8781ACEEDA53}" type="pres">
      <dgm:prSet presAssocID="{F5A677A0-08DF-49F6-A577-0823DEC1BC05}" presName="Name9" presStyleLbl="parChTrans1D2" presStyleIdx="1" presStyleCnt="4"/>
      <dgm:spPr/>
    </dgm:pt>
    <dgm:pt modelId="{2F8D5759-AD2A-4092-9626-B060AFE73BDE}" type="pres">
      <dgm:prSet presAssocID="{F5A677A0-08DF-49F6-A577-0823DEC1BC05}" presName="connTx" presStyleLbl="parChTrans1D2" presStyleIdx="1" presStyleCnt="4"/>
      <dgm:spPr/>
    </dgm:pt>
    <dgm:pt modelId="{A645CBF6-C2B3-4581-9A2D-92B8C981A36E}" type="pres">
      <dgm:prSet presAssocID="{1DE174DF-DE28-42B3-88B0-AE1E40F1B19F}" presName="node" presStyleLbl="node1" presStyleIdx="1" presStyleCnt="4">
        <dgm:presLayoutVars>
          <dgm:bulletEnabled val="1"/>
        </dgm:presLayoutVars>
      </dgm:prSet>
      <dgm:spPr/>
    </dgm:pt>
    <dgm:pt modelId="{5BEF9BF6-C213-4DE5-A6A6-710FCC983C44}" type="pres">
      <dgm:prSet presAssocID="{55E3BAA6-E8A5-4868-894E-0223D125ACE5}" presName="Name9" presStyleLbl="parChTrans1D2" presStyleIdx="2" presStyleCnt="4"/>
      <dgm:spPr/>
    </dgm:pt>
    <dgm:pt modelId="{00C285E8-3CBC-46B1-AAAA-150F224D85CD}" type="pres">
      <dgm:prSet presAssocID="{55E3BAA6-E8A5-4868-894E-0223D125ACE5}" presName="connTx" presStyleLbl="parChTrans1D2" presStyleIdx="2" presStyleCnt="4"/>
      <dgm:spPr/>
    </dgm:pt>
    <dgm:pt modelId="{ADB6FE14-43A5-4D5E-9367-ECBF4414B639}" type="pres">
      <dgm:prSet presAssocID="{7956A33E-8440-42FF-83C4-6405291D02FF}" presName="node" presStyleLbl="node1" presStyleIdx="2" presStyleCnt="4">
        <dgm:presLayoutVars>
          <dgm:bulletEnabled val="1"/>
        </dgm:presLayoutVars>
      </dgm:prSet>
      <dgm:spPr/>
    </dgm:pt>
    <dgm:pt modelId="{1FD97370-3620-4C75-A6C7-C60F5675D216}" type="pres">
      <dgm:prSet presAssocID="{9AF73193-B21C-4F43-BDFC-2B2B13964C04}" presName="Name9" presStyleLbl="parChTrans1D2" presStyleIdx="3" presStyleCnt="4"/>
      <dgm:spPr/>
    </dgm:pt>
    <dgm:pt modelId="{48FA52D4-3B94-4982-84D5-7CB5659A1789}" type="pres">
      <dgm:prSet presAssocID="{9AF73193-B21C-4F43-BDFC-2B2B13964C04}" presName="connTx" presStyleLbl="parChTrans1D2" presStyleIdx="3" presStyleCnt="4"/>
      <dgm:spPr/>
    </dgm:pt>
    <dgm:pt modelId="{B4B68213-6FB7-408B-BCD1-C68CF57404FE}" type="pres">
      <dgm:prSet presAssocID="{708E1A37-6EA2-4E95-9B68-8340266F5955}" presName="node" presStyleLbl="node1" presStyleIdx="3" presStyleCnt="4">
        <dgm:presLayoutVars>
          <dgm:bulletEnabled val="1"/>
        </dgm:presLayoutVars>
      </dgm:prSet>
      <dgm:spPr/>
    </dgm:pt>
  </dgm:ptLst>
  <dgm:cxnLst>
    <dgm:cxn modelId="{EFF0990A-0694-49EA-ADDC-FE42EAB81D96}" type="presOf" srcId="{F5A677A0-08DF-49F6-A577-0823DEC1BC05}" destId="{84BCFB29-85AC-4783-9D1B-8781ACEEDA53}" srcOrd="0" destOrd="0" presId="urn:microsoft.com/office/officeart/2005/8/layout/radial1"/>
    <dgm:cxn modelId="{222C1617-0396-443B-903B-3F62777F37C6}" type="presOf" srcId="{1DE174DF-DE28-42B3-88B0-AE1E40F1B19F}" destId="{A645CBF6-C2B3-4581-9A2D-92B8C981A36E}" srcOrd="0" destOrd="0" presId="urn:microsoft.com/office/officeart/2005/8/layout/radial1"/>
    <dgm:cxn modelId="{EBEA191C-1C6A-4CB1-897D-17CDF34E20FB}" type="presOf" srcId="{65C42019-CD1A-4F72-BD37-D9EE7F62C5EC}" destId="{4A86EAA8-EDFB-407B-BCDF-F7A28B6BFE3E}" srcOrd="0" destOrd="0" presId="urn:microsoft.com/office/officeart/2005/8/layout/radial1"/>
    <dgm:cxn modelId="{0AB2D521-685F-4BBA-9B41-F1E5DF92448C}" srcId="{28BADE85-0E70-4CFE-ADDD-87EC86586A2C}" destId="{708E1A37-6EA2-4E95-9B68-8340266F5955}" srcOrd="3" destOrd="0" parTransId="{9AF73193-B21C-4F43-BDFC-2B2B13964C04}" sibTransId="{0E538031-F0B2-4D90-BEF2-23C63648681E}"/>
    <dgm:cxn modelId="{0E74F62C-9FC4-464A-8B84-6EEC19D5D88E}" type="presOf" srcId="{55E3BAA6-E8A5-4868-894E-0223D125ACE5}" destId="{00C285E8-3CBC-46B1-AAAA-150F224D85CD}" srcOrd="1" destOrd="0" presId="urn:microsoft.com/office/officeart/2005/8/layout/radial1"/>
    <dgm:cxn modelId="{F04EA62F-A065-4780-A512-3579F8BC4B8A}" srcId="{28BADE85-0E70-4CFE-ADDD-87EC86586A2C}" destId="{1DE174DF-DE28-42B3-88B0-AE1E40F1B19F}" srcOrd="1" destOrd="0" parTransId="{F5A677A0-08DF-49F6-A577-0823DEC1BC05}" sibTransId="{89FAF749-E05C-4865-972C-457738F31115}"/>
    <dgm:cxn modelId="{6D6F343D-A267-4C1D-B35A-45593C19130D}" type="presOf" srcId="{9AF73193-B21C-4F43-BDFC-2B2B13964C04}" destId="{48FA52D4-3B94-4982-84D5-7CB5659A1789}" srcOrd="1" destOrd="0" presId="urn:microsoft.com/office/officeart/2005/8/layout/radial1"/>
    <dgm:cxn modelId="{DBDAA64C-3EF4-4006-99D9-11D143F10CB6}" type="presOf" srcId="{65C42019-CD1A-4F72-BD37-D9EE7F62C5EC}" destId="{12CE4241-80F0-4895-A215-0105C1308EC2}" srcOrd="1" destOrd="0" presId="urn:microsoft.com/office/officeart/2005/8/layout/radial1"/>
    <dgm:cxn modelId="{02596D6F-91B6-4A84-9740-AE6700278FA3}" type="presOf" srcId="{E7224171-2927-4315-B479-43A368CE256E}" destId="{F167536C-08AE-497C-B776-80D56F1ECCE2}" srcOrd="0" destOrd="0" presId="urn:microsoft.com/office/officeart/2005/8/layout/radial1"/>
    <dgm:cxn modelId="{AC439354-A9D0-4A2D-8895-FF634A02F336}" srcId="{28BADE85-0E70-4CFE-ADDD-87EC86586A2C}" destId="{7956A33E-8440-42FF-83C4-6405291D02FF}" srcOrd="2" destOrd="0" parTransId="{55E3BAA6-E8A5-4868-894E-0223D125ACE5}" sibTransId="{7948E14F-213D-4833-87C8-094855360862}"/>
    <dgm:cxn modelId="{694FEC75-4C11-487F-9BC1-6BD6B0620B84}" type="presOf" srcId="{64AB4A20-EFA1-450A-B3E4-F75B9FA1DFE8}" destId="{33F1E3B0-1B17-490B-810C-31220449D004}" srcOrd="0" destOrd="0" presId="urn:microsoft.com/office/officeart/2005/8/layout/radial1"/>
    <dgm:cxn modelId="{9709A07D-5EBE-4967-85E3-3EDD01764FB9}" type="presOf" srcId="{7956A33E-8440-42FF-83C4-6405291D02FF}" destId="{ADB6FE14-43A5-4D5E-9367-ECBF4414B639}" srcOrd="0" destOrd="0" presId="urn:microsoft.com/office/officeart/2005/8/layout/radial1"/>
    <dgm:cxn modelId="{C5597780-92B1-4314-8827-D85B7154B952}" srcId="{E7224171-2927-4315-B479-43A368CE256E}" destId="{28BADE85-0E70-4CFE-ADDD-87EC86586A2C}" srcOrd="0" destOrd="0" parTransId="{009B296C-CC37-4A7E-9F0F-5A9B2204A5CB}" sibTransId="{98B92372-AD02-4E3C-A8EE-9423F2C2EBCA}"/>
    <dgm:cxn modelId="{9E667184-7C9C-4D2D-BCE9-78C20FFD258F}" type="presOf" srcId="{708E1A37-6EA2-4E95-9B68-8340266F5955}" destId="{B4B68213-6FB7-408B-BCD1-C68CF57404FE}" srcOrd="0" destOrd="0" presId="urn:microsoft.com/office/officeart/2005/8/layout/radial1"/>
    <dgm:cxn modelId="{F7350788-1351-494C-AFFC-1BF292F5CED6}" type="presOf" srcId="{55E3BAA6-E8A5-4868-894E-0223D125ACE5}" destId="{5BEF9BF6-C213-4DE5-A6A6-710FCC983C44}" srcOrd="0" destOrd="0" presId="urn:microsoft.com/office/officeart/2005/8/layout/radial1"/>
    <dgm:cxn modelId="{8341CBBC-7A97-40D3-A7F6-B150EE9CFB7B}" type="presOf" srcId="{9AF73193-B21C-4F43-BDFC-2B2B13964C04}" destId="{1FD97370-3620-4C75-A6C7-C60F5675D216}" srcOrd="0" destOrd="0" presId="urn:microsoft.com/office/officeart/2005/8/layout/radial1"/>
    <dgm:cxn modelId="{DAC9A6D7-9468-41B7-B41E-E0ABDF93A7CF}" srcId="{28BADE85-0E70-4CFE-ADDD-87EC86586A2C}" destId="{64AB4A20-EFA1-450A-B3E4-F75B9FA1DFE8}" srcOrd="0" destOrd="0" parTransId="{65C42019-CD1A-4F72-BD37-D9EE7F62C5EC}" sibTransId="{F9678BAE-96FF-4702-A262-71ED4981DFF2}"/>
    <dgm:cxn modelId="{4088E4DB-2637-4CC5-BCCC-D62FA24DE8B9}" type="presOf" srcId="{28BADE85-0E70-4CFE-ADDD-87EC86586A2C}" destId="{9333CF36-9F98-40F7-9C1E-F3D8C76430D2}" srcOrd="0" destOrd="0" presId="urn:microsoft.com/office/officeart/2005/8/layout/radial1"/>
    <dgm:cxn modelId="{A3084DFF-60F0-49B9-B7F3-DFCDFB1F89C9}" type="presOf" srcId="{F5A677A0-08DF-49F6-A577-0823DEC1BC05}" destId="{2F8D5759-AD2A-4092-9626-B060AFE73BDE}" srcOrd="1" destOrd="0" presId="urn:microsoft.com/office/officeart/2005/8/layout/radial1"/>
    <dgm:cxn modelId="{DA745425-7ABE-44AD-A6D7-D1030B8AE466}" type="presParOf" srcId="{F167536C-08AE-497C-B776-80D56F1ECCE2}" destId="{9333CF36-9F98-40F7-9C1E-F3D8C76430D2}" srcOrd="0" destOrd="0" presId="urn:microsoft.com/office/officeart/2005/8/layout/radial1"/>
    <dgm:cxn modelId="{45B4797A-55D6-4F98-847A-E4AE9EEA82A8}" type="presParOf" srcId="{F167536C-08AE-497C-B776-80D56F1ECCE2}" destId="{4A86EAA8-EDFB-407B-BCDF-F7A28B6BFE3E}" srcOrd="1" destOrd="0" presId="urn:microsoft.com/office/officeart/2005/8/layout/radial1"/>
    <dgm:cxn modelId="{BFDC3FF5-4A19-4148-8AA5-074A0F388A42}" type="presParOf" srcId="{4A86EAA8-EDFB-407B-BCDF-F7A28B6BFE3E}" destId="{12CE4241-80F0-4895-A215-0105C1308EC2}" srcOrd="0" destOrd="0" presId="urn:microsoft.com/office/officeart/2005/8/layout/radial1"/>
    <dgm:cxn modelId="{51F548F5-C2AE-44DE-95BB-DAD7A140712B}" type="presParOf" srcId="{F167536C-08AE-497C-B776-80D56F1ECCE2}" destId="{33F1E3B0-1B17-490B-810C-31220449D004}" srcOrd="2" destOrd="0" presId="urn:microsoft.com/office/officeart/2005/8/layout/radial1"/>
    <dgm:cxn modelId="{4D487152-EF7E-48B9-BA84-4D104BACDE29}" type="presParOf" srcId="{F167536C-08AE-497C-B776-80D56F1ECCE2}" destId="{84BCFB29-85AC-4783-9D1B-8781ACEEDA53}" srcOrd="3" destOrd="0" presId="urn:microsoft.com/office/officeart/2005/8/layout/radial1"/>
    <dgm:cxn modelId="{61BAE52B-BA74-461F-B083-6C38CBB16362}" type="presParOf" srcId="{84BCFB29-85AC-4783-9D1B-8781ACEEDA53}" destId="{2F8D5759-AD2A-4092-9626-B060AFE73BDE}" srcOrd="0" destOrd="0" presId="urn:microsoft.com/office/officeart/2005/8/layout/radial1"/>
    <dgm:cxn modelId="{397DDF49-F0B2-4CC9-A32C-8D29C522AC46}" type="presParOf" srcId="{F167536C-08AE-497C-B776-80D56F1ECCE2}" destId="{A645CBF6-C2B3-4581-9A2D-92B8C981A36E}" srcOrd="4" destOrd="0" presId="urn:microsoft.com/office/officeart/2005/8/layout/radial1"/>
    <dgm:cxn modelId="{521C25E7-E806-4130-BA77-EBE33EE12D9A}" type="presParOf" srcId="{F167536C-08AE-497C-B776-80D56F1ECCE2}" destId="{5BEF9BF6-C213-4DE5-A6A6-710FCC983C44}" srcOrd="5" destOrd="0" presId="urn:microsoft.com/office/officeart/2005/8/layout/radial1"/>
    <dgm:cxn modelId="{CF59F1F4-1BF3-4021-855D-536D86D01DA7}" type="presParOf" srcId="{5BEF9BF6-C213-4DE5-A6A6-710FCC983C44}" destId="{00C285E8-3CBC-46B1-AAAA-150F224D85CD}" srcOrd="0" destOrd="0" presId="urn:microsoft.com/office/officeart/2005/8/layout/radial1"/>
    <dgm:cxn modelId="{82706AD9-03C2-4C17-8D04-9990683B4007}" type="presParOf" srcId="{F167536C-08AE-497C-B776-80D56F1ECCE2}" destId="{ADB6FE14-43A5-4D5E-9367-ECBF4414B639}" srcOrd="6" destOrd="0" presId="urn:microsoft.com/office/officeart/2005/8/layout/radial1"/>
    <dgm:cxn modelId="{64E9C522-831C-4125-BBF5-B122B17E0824}" type="presParOf" srcId="{F167536C-08AE-497C-B776-80D56F1ECCE2}" destId="{1FD97370-3620-4C75-A6C7-C60F5675D216}" srcOrd="7" destOrd="0" presId="urn:microsoft.com/office/officeart/2005/8/layout/radial1"/>
    <dgm:cxn modelId="{F16EBFA8-CF62-43B7-8C94-D9F864D93C7C}" type="presParOf" srcId="{1FD97370-3620-4C75-A6C7-C60F5675D216}" destId="{48FA52D4-3B94-4982-84D5-7CB5659A1789}" srcOrd="0" destOrd="0" presId="urn:microsoft.com/office/officeart/2005/8/layout/radial1"/>
    <dgm:cxn modelId="{18E0D422-C78B-4053-97A5-5368DF42AAD2}" type="presParOf" srcId="{F167536C-08AE-497C-B776-80D56F1ECCE2}" destId="{B4B68213-6FB7-408B-BCD1-C68CF57404FE}"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3CF36-9F98-40F7-9C1E-F3D8C76430D2}">
      <dsp:nvSpPr>
        <dsp:cNvPr id="0" name=""/>
        <dsp:cNvSpPr/>
      </dsp:nvSpPr>
      <dsp:spPr>
        <a:xfrm>
          <a:off x="1183331" y="1390658"/>
          <a:ext cx="908286" cy="90828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ZA" sz="3200" kern="1200" dirty="0"/>
            <a:t>salt</a:t>
          </a:r>
        </a:p>
      </dsp:txBody>
      <dsp:txXfrm>
        <a:off x="1316346" y="1523673"/>
        <a:ext cx="642256" cy="642256"/>
      </dsp:txXfrm>
    </dsp:sp>
    <dsp:sp modelId="{4A86EAA8-EDFB-407B-BCDF-F7A28B6BFE3E}">
      <dsp:nvSpPr>
        <dsp:cNvPr id="0" name=""/>
        <dsp:cNvSpPr/>
      </dsp:nvSpPr>
      <dsp:spPr>
        <a:xfrm rot="16200000">
          <a:off x="1500691" y="1228915"/>
          <a:ext cx="273565" cy="49921"/>
        </a:xfrm>
        <a:custGeom>
          <a:avLst/>
          <a:gdLst/>
          <a:ahLst/>
          <a:cxnLst/>
          <a:rect l="0" t="0" r="0" b="0"/>
          <a:pathLst>
            <a:path>
              <a:moveTo>
                <a:pt x="0" y="24960"/>
              </a:moveTo>
              <a:lnTo>
                <a:pt x="273565" y="2496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1630635" y="1247037"/>
        <a:ext cx="13678" cy="13678"/>
      </dsp:txXfrm>
    </dsp:sp>
    <dsp:sp modelId="{33F1E3B0-1B17-490B-810C-31220449D004}">
      <dsp:nvSpPr>
        <dsp:cNvPr id="0" name=""/>
        <dsp:cNvSpPr/>
      </dsp:nvSpPr>
      <dsp:spPr>
        <a:xfrm>
          <a:off x="1183331" y="208807"/>
          <a:ext cx="908286" cy="90828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ZA" sz="1400" kern="1200" dirty="0"/>
            <a:t>Biology</a:t>
          </a:r>
        </a:p>
      </dsp:txBody>
      <dsp:txXfrm>
        <a:off x="1316346" y="341822"/>
        <a:ext cx="642256" cy="642256"/>
      </dsp:txXfrm>
    </dsp:sp>
    <dsp:sp modelId="{84BCFB29-85AC-4783-9D1B-8781ACEEDA53}">
      <dsp:nvSpPr>
        <dsp:cNvPr id="0" name=""/>
        <dsp:cNvSpPr/>
      </dsp:nvSpPr>
      <dsp:spPr>
        <a:xfrm>
          <a:off x="2091617" y="1819841"/>
          <a:ext cx="273565" cy="49921"/>
        </a:xfrm>
        <a:custGeom>
          <a:avLst/>
          <a:gdLst/>
          <a:ahLst/>
          <a:cxnLst/>
          <a:rect l="0" t="0" r="0" b="0"/>
          <a:pathLst>
            <a:path>
              <a:moveTo>
                <a:pt x="0" y="24960"/>
              </a:moveTo>
              <a:lnTo>
                <a:pt x="273565" y="2496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2221561" y="1837962"/>
        <a:ext cx="13678" cy="13678"/>
      </dsp:txXfrm>
    </dsp:sp>
    <dsp:sp modelId="{A645CBF6-C2B3-4581-9A2D-92B8C981A36E}">
      <dsp:nvSpPr>
        <dsp:cNvPr id="0" name=""/>
        <dsp:cNvSpPr/>
      </dsp:nvSpPr>
      <dsp:spPr>
        <a:xfrm>
          <a:off x="2365182" y="1390658"/>
          <a:ext cx="908286" cy="908286"/>
        </a:xfrm>
        <a:prstGeom prst="ellipse">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ZA" sz="1400" kern="1200" dirty="0"/>
            <a:t>Geology</a:t>
          </a:r>
        </a:p>
      </dsp:txBody>
      <dsp:txXfrm>
        <a:off x="2498197" y="1523673"/>
        <a:ext cx="642256" cy="642256"/>
      </dsp:txXfrm>
    </dsp:sp>
    <dsp:sp modelId="{5BEF9BF6-C213-4DE5-A6A6-710FCC983C44}">
      <dsp:nvSpPr>
        <dsp:cNvPr id="0" name=""/>
        <dsp:cNvSpPr/>
      </dsp:nvSpPr>
      <dsp:spPr>
        <a:xfrm rot="5400000">
          <a:off x="1500691" y="2410766"/>
          <a:ext cx="273565" cy="49921"/>
        </a:xfrm>
        <a:custGeom>
          <a:avLst/>
          <a:gdLst/>
          <a:ahLst/>
          <a:cxnLst/>
          <a:rect l="0" t="0" r="0" b="0"/>
          <a:pathLst>
            <a:path>
              <a:moveTo>
                <a:pt x="0" y="24960"/>
              </a:moveTo>
              <a:lnTo>
                <a:pt x="273565" y="2496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1630635" y="2428888"/>
        <a:ext cx="13678" cy="13678"/>
      </dsp:txXfrm>
    </dsp:sp>
    <dsp:sp modelId="{ADB6FE14-43A5-4D5E-9367-ECBF4414B639}">
      <dsp:nvSpPr>
        <dsp:cNvPr id="0" name=""/>
        <dsp:cNvSpPr/>
      </dsp:nvSpPr>
      <dsp:spPr>
        <a:xfrm>
          <a:off x="1183331" y="2572510"/>
          <a:ext cx="908286" cy="908286"/>
        </a:xfrm>
        <a:prstGeom prst="ellipse">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ZA" sz="1400" kern="1200"/>
            <a:t>culture</a:t>
          </a:r>
        </a:p>
      </dsp:txBody>
      <dsp:txXfrm>
        <a:off x="1316346" y="2705525"/>
        <a:ext cx="642256" cy="642256"/>
      </dsp:txXfrm>
    </dsp:sp>
    <dsp:sp modelId="{1FD97370-3620-4C75-A6C7-C60F5675D216}">
      <dsp:nvSpPr>
        <dsp:cNvPr id="0" name=""/>
        <dsp:cNvSpPr/>
      </dsp:nvSpPr>
      <dsp:spPr>
        <a:xfrm rot="10800000">
          <a:off x="909766" y="1819841"/>
          <a:ext cx="273565" cy="49921"/>
        </a:xfrm>
        <a:custGeom>
          <a:avLst/>
          <a:gdLst/>
          <a:ahLst/>
          <a:cxnLst/>
          <a:rect l="0" t="0" r="0" b="0"/>
          <a:pathLst>
            <a:path>
              <a:moveTo>
                <a:pt x="0" y="24960"/>
              </a:moveTo>
              <a:lnTo>
                <a:pt x="273565" y="2496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rot="10800000">
        <a:off x="1039709" y="1837962"/>
        <a:ext cx="13678" cy="13678"/>
      </dsp:txXfrm>
    </dsp:sp>
    <dsp:sp modelId="{B4B68213-6FB7-408B-BCD1-C68CF57404FE}">
      <dsp:nvSpPr>
        <dsp:cNvPr id="0" name=""/>
        <dsp:cNvSpPr/>
      </dsp:nvSpPr>
      <dsp:spPr>
        <a:xfrm>
          <a:off x="1479" y="1390658"/>
          <a:ext cx="908286" cy="908286"/>
        </a:xfrm>
        <a:prstGeom prst="ellipse">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ZA" sz="1400" kern="1200" dirty="0" err="1"/>
            <a:t>Archaeo</a:t>
          </a:r>
          <a:endParaRPr lang="en-ZA" sz="1400" kern="1200" dirty="0"/>
        </a:p>
      </dsp:txBody>
      <dsp:txXfrm>
        <a:off x="134494" y="1523673"/>
        <a:ext cx="642256" cy="64225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B74C5-B802-4594-B384-C40FC656C4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43A9FECB-493C-4C9C-9428-E047376C38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CF910F90-4ECC-4B5F-B7AE-21F68967FBE9}"/>
              </a:ext>
            </a:extLst>
          </p:cNvPr>
          <p:cNvSpPr>
            <a:spLocks noGrp="1"/>
          </p:cNvSpPr>
          <p:nvPr>
            <p:ph type="dt" sz="half" idx="10"/>
          </p:nvPr>
        </p:nvSpPr>
        <p:spPr/>
        <p:txBody>
          <a:bodyPr/>
          <a:lstStyle/>
          <a:p>
            <a:fld id="{932ED76A-D4A2-48AE-BACA-6FFB531AEF93}" type="datetimeFigureOut">
              <a:rPr lang="en-ZA" smtClean="0"/>
              <a:t>2021/09/14</a:t>
            </a:fld>
            <a:endParaRPr lang="en-ZA"/>
          </a:p>
        </p:txBody>
      </p:sp>
      <p:sp>
        <p:nvSpPr>
          <p:cNvPr id="5" name="Footer Placeholder 4">
            <a:extLst>
              <a:ext uri="{FF2B5EF4-FFF2-40B4-BE49-F238E27FC236}">
                <a16:creationId xmlns:a16="http://schemas.microsoft.com/office/drawing/2014/main" id="{44B1D040-EDAC-47AF-953D-9151A349BA5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A0B51431-1469-46ED-9932-914172CA3478}"/>
              </a:ext>
            </a:extLst>
          </p:cNvPr>
          <p:cNvSpPr>
            <a:spLocks noGrp="1"/>
          </p:cNvSpPr>
          <p:nvPr>
            <p:ph type="sldNum" sz="quarter" idx="12"/>
          </p:nvPr>
        </p:nvSpPr>
        <p:spPr/>
        <p:txBody>
          <a:bodyPr/>
          <a:lstStyle/>
          <a:p>
            <a:fld id="{2B817714-88FE-4FE7-BB75-E9C0DCB1E196}" type="slidenum">
              <a:rPr lang="en-ZA" smtClean="0"/>
              <a:t>‹#›</a:t>
            </a:fld>
            <a:endParaRPr lang="en-ZA"/>
          </a:p>
        </p:txBody>
      </p:sp>
    </p:spTree>
    <p:extLst>
      <p:ext uri="{BB962C8B-B14F-4D97-AF65-F5344CB8AC3E}">
        <p14:creationId xmlns:p14="http://schemas.microsoft.com/office/powerpoint/2010/main" val="4213363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45F-4FB4-4FFF-A321-12C04DEF30F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3EC68D8A-947F-4B3A-A9D9-81271BAAA3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14995A0-10E4-40F3-8E1D-B16D034B3FB6}"/>
              </a:ext>
            </a:extLst>
          </p:cNvPr>
          <p:cNvSpPr>
            <a:spLocks noGrp="1"/>
          </p:cNvSpPr>
          <p:nvPr>
            <p:ph type="dt" sz="half" idx="10"/>
          </p:nvPr>
        </p:nvSpPr>
        <p:spPr/>
        <p:txBody>
          <a:bodyPr/>
          <a:lstStyle/>
          <a:p>
            <a:fld id="{932ED76A-D4A2-48AE-BACA-6FFB531AEF93}" type="datetimeFigureOut">
              <a:rPr lang="en-ZA" smtClean="0"/>
              <a:t>2021/09/14</a:t>
            </a:fld>
            <a:endParaRPr lang="en-ZA"/>
          </a:p>
        </p:txBody>
      </p:sp>
      <p:sp>
        <p:nvSpPr>
          <p:cNvPr id="5" name="Footer Placeholder 4">
            <a:extLst>
              <a:ext uri="{FF2B5EF4-FFF2-40B4-BE49-F238E27FC236}">
                <a16:creationId xmlns:a16="http://schemas.microsoft.com/office/drawing/2014/main" id="{4A919102-3515-4E6F-B2B4-86A1E8C650CA}"/>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469258A7-74F4-4435-80B7-44AA3A41E975}"/>
              </a:ext>
            </a:extLst>
          </p:cNvPr>
          <p:cNvSpPr>
            <a:spLocks noGrp="1"/>
          </p:cNvSpPr>
          <p:nvPr>
            <p:ph type="sldNum" sz="quarter" idx="12"/>
          </p:nvPr>
        </p:nvSpPr>
        <p:spPr/>
        <p:txBody>
          <a:bodyPr/>
          <a:lstStyle/>
          <a:p>
            <a:fld id="{2B817714-88FE-4FE7-BB75-E9C0DCB1E196}" type="slidenum">
              <a:rPr lang="en-ZA" smtClean="0"/>
              <a:t>‹#›</a:t>
            </a:fld>
            <a:endParaRPr lang="en-ZA"/>
          </a:p>
        </p:txBody>
      </p:sp>
    </p:spTree>
    <p:extLst>
      <p:ext uri="{BB962C8B-B14F-4D97-AF65-F5344CB8AC3E}">
        <p14:creationId xmlns:p14="http://schemas.microsoft.com/office/powerpoint/2010/main" val="2851113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4851C8-40F1-401D-B198-6A04185F746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0A895266-1DD0-495C-A08B-B4869BB395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F9033661-672E-4CA7-B0EA-6064991B3AAE}"/>
              </a:ext>
            </a:extLst>
          </p:cNvPr>
          <p:cNvSpPr>
            <a:spLocks noGrp="1"/>
          </p:cNvSpPr>
          <p:nvPr>
            <p:ph type="dt" sz="half" idx="10"/>
          </p:nvPr>
        </p:nvSpPr>
        <p:spPr/>
        <p:txBody>
          <a:bodyPr/>
          <a:lstStyle/>
          <a:p>
            <a:fld id="{932ED76A-D4A2-48AE-BACA-6FFB531AEF93}" type="datetimeFigureOut">
              <a:rPr lang="en-ZA" smtClean="0"/>
              <a:t>2021/09/14</a:t>
            </a:fld>
            <a:endParaRPr lang="en-ZA"/>
          </a:p>
        </p:txBody>
      </p:sp>
      <p:sp>
        <p:nvSpPr>
          <p:cNvPr id="5" name="Footer Placeholder 4">
            <a:extLst>
              <a:ext uri="{FF2B5EF4-FFF2-40B4-BE49-F238E27FC236}">
                <a16:creationId xmlns:a16="http://schemas.microsoft.com/office/drawing/2014/main" id="{DAD742CF-29F9-4FFB-9FC9-BEBD98ABCF1E}"/>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258E2444-F4EB-4A7B-BD7A-D5ACC8B52A2F}"/>
              </a:ext>
            </a:extLst>
          </p:cNvPr>
          <p:cNvSpPr>
            <a:spLocks noGrp="1"/>
          </p:cNvSpPr>
          <p:nvPr>
            <p:ph type="sldNum" sz="quarter" idx="12"/>
          </p:nvPr>
        </p:nvSpPr>
        <p:spPr/>
        <p:txBody>
          <a:bodyPr/>
          <a:lstStyle/>
          <a:p>
            <a:fld id="{2B817714-88FE-4FE7-BB75-E9C0DCB1E196}" type="slidenum">
              <a:rPr lang="en-ZA" smtClean="0"/>
              <a:t>‹#›</a:t>
            </a:fld>
            <a:endParaRPr lang="en-ZA"/>
          </a:p>
        </p:txBody>
      </p:sp>
    </p:spTree>
    <p:extLst>
      <p:ext uri="{BB962C8B-B14F-4D97-AF65-F5344CB8AC3E}">
        <p14:creationId xmlns:p14="http://schemas.microsoft.com/office/powerpoint/2010/main" val="397169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FA418-0C43-4679-B5CE-553AFE4462B5}"/>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09BF8F3D-FB88-4CD2-B5FC-2AAD8BAE80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1C31A85-7AC9-412E-AB22-6FC270097FB9}"/>
              </a:ext>
            </a:extLst>
          </p:cNvPr>
          <p:cNvSpPr>
            <a:spLocks noGrp="1"/>
          </p:cNvSpPr>
          <p:nvPr>
            <p:ph type="dt" sz="half" idx="10"/>
          </p:nvPr>
        </p:nvSpPr>
        <p:spPr/>
        <p:txBody>
          <a:bodyPr/>
          <a:lstStyle/>
          <a:p>
            <a:fld id="{932ED76A-D4A2-48AE-BACA-6FFB531AEF93}" type="datetimeFigureOut">
              <a:rPr lang="en-ZA" smtClean="0"/>
              <a:t>2021/09/14</a:t>
            </a:fld>
            <a:endParaRPr lang="en-ZA"/>
          </a:p>
        </p:txBody>
      </p:sp>
      <p:sp>
        <p:nvSpPr>
          <p:cNvPr id="5" name="Footer Placeholder 4">
            <a:extLst>
              <a:ext uri="{FF2B5EF4-FFF2-40B4-BE49-F238E27FC236}">
                <a16:creationId xmlns:a16="http://schemas.microsoft.com/office/drawing/2014/main" id="{331445A9-2069-4868-82BC-A460C14191FA}"/>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DEF1A29-8AB6-4547-BD2F-FFFEAAE3093A}"/>
              </a:ext>
            </a:extLst>
          </p:cNvPr>
          <p:cNvSpPr>
            <a:spLocks noGrp="1"/>
          </p:cNvSpPr>
          <p:nvPr>
            <p:ph type="sldNum" sz="quarter" idx="12"/>
          </p:nvPr>
        </p:nvSpPr>
        <p:spPr/>
        <p:txBody>
          <a:bodyPr/>
          <a:lstStyle/>
          <a:p>
            <a:fld id="{2B817714-88FE-4FE7-BB75-E9C0DCB1E196}" type="slidenum">
              <a:rPr lang="en-ZA" smtClean="0"/>
              <a:t>‹#›</a:t>
            </a:fld>
            <a:endParaRPr lang="en-ZA"/>
          </a:p>
        </p:txBody>
      </p:sp>
    </p:spTree>
    <p:extLst>
      <p:ext uri="{BB962C8B-B14F-4D97-AF65-F5344CB8AC3E}">
        <p14:creationId xmlns:p14="http://schemas.microsoft.com/office/powerpoint/2010/main" val="2975691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794BA-1343-419A-8A89-988DC14E41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E92F7F1D-C012-4537-B3D3-51CED0A917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F22DC6-CD0E-4D45-8B08-A0A80C6DBF41}"/>
              </a:ext>
            </a:extLst>
          </p:cNvPr>
          <p:cNvSpPr>
            <a:spLocks noGrp="1"/>
          </p:cNvSpPr>
          <p:nvPr>
            <p:ph type="dt" sz="half" idx="10"/>
          </p:nvPr>
        </p:nvSpPr>
        <p:spPr/>
        <p:txBody>
          <a:bodyPr/>
          <a:lstStyle/>
          <a:p>
            <a:fld id="{932ED76A-D4A2-48AE-BACA-6FFB531AEF93}" type="datetimeFigureOut">
              <a:rPr lang="en-ZA" smtClean="0"/>
              <a:t>2021/09/14</a:t>
            </a:fld>
            <a:endParaRPr lang="en-ZA"/>
          </a:p>
        </p:txBody>
      </p:sp>
      <p:sp>
        <p:nvSpPr>
          <p:cNvPr id="5" name="Footer Placeholder 4">
            <a:extLst>
              <a:ext uri="{FF2B5EF4-FFF2-40B4-BE49-F238E27FC236}">
                <a16:creationId xmlns:a16="http://schemas.microsoft.com/office/drawing/2014/main" id="{DB0511C8-A1A8-47DA-8760-1A133DB01FC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4C8129FA-2BF8-4263-A513-73C6379C81BD}"/>
              </a:ext>
            </a:extLst>
          </p:cNvPr>
          <p:cNvSpPr>
            <a:spLocks noGrp="1"/>
          </p:cNvSpPr>
          <p:nvPr>
            <p:ph type="sldNum" sz="quarter" idx="12"/>
          </p:nvPr>
        </p:nvSpPr>
        <p:spPr/>
        <p:txBody>
          <a:bodyPr/>
          <a:lstStyle/>
          <a:p>
            <a:fld id="{2B817714-88FE-4FE7-BB75-E9C0DCB1E196}" type="slidenum">
              <a:rPr lang="en-ZA" smtClean="0"/>
              <a:t>‹#›</a:t>
            </a:fld>
            <a:endParaRPr lang="en-ZA"/>
          </a:p>
        </p:txBody>
      </p:sp>
    </p:spTree>
    <p:extLst>
      <p:ext uri="{BB962C8B-B14F-4D97-AF65-F5344CB8AC3E}">
        <p14:creationId xmlns:p14="http://schemas.microsoft.com/office/powerpoint/2010/main" val="1348731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1604D-1DDF-4209-80AB-05B3462DA358}"/>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5CE20380-F751-4092-895D-12F564F013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50536595-1292-4106-BEB3-8A3E13908C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BFE80F4F-D750-4721-9102-5D53498464E7}"/>
              </a:ext>
            </a:extLst>
          </p:cNvPr>
          <p:cNvSpPr>
            <a:spLocks noGrp="1"/>
          </p:cNvSpPr>
          <p:nvPr>
            <p:ph type="dt" sz="half" idx="10"/>
          </p:nvPr>
        </p:nvSpPr>
        <p:spPr/>
        <p:txBody>
          <a:bodyPr/>
          <a:lstStyle/>
          <a:p>
            <a:fld id="{932ED76A-D4A2-48AE-BACA-6FFB531AEF93}" type="datetimeFigureOut">
              <a:rPr lang="en-ZA" smtClean="0"/>
              <a:t>2021/09/14</a:t>
            </a:fld>
            <a:endParaRPr lang="en-ZA"/>
          </a:p>
        </p:txBody>
      </p:sp>
      <p:sp>
        <p:nvSpPr>
          <p:cNvPr id="6" name="Footer Placeholder 5">
            <a:extLst>
              <a:ext uri="{FF2B5EF4-FFF2-40B4-BE49-F238E27FC236}">
                <a16:creationId xmlns:a16="http://schemas.microsoft.com/office/drawing/2014/main" id="{E02D032A-58AD-4F8F-8496-9115470BBFF2}"/>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6109B30A-EA07-44AA-A407-DEFAD8E7A49B}"/>
              </a:ext>
            </a:extLst>
          </p:cNvPr>
          <p:cNvSpPr>
            <a:spLocks noGrp="1"/>
          </p:cNvSpPr>
          <p:nvPr>
            <p:ph type="sldNum" sz="quarter" idx="12"/>
          </p:nvPr>
        </p:nvSpPr>
        <p:spPr/>
        <p:txBody>
          <a:bodyPr/>
          <a:lstStyle/>
          <a:p>
            <a:fld id="{2B817714-88FE-4FE7-BB75-E9C0DCB1E196}" type="slidenum">
              <a:rPr lang="en-ZA" smtClean="0"/>
              <a:t>‹#›</a:t>
            </a:fld>
            <a:endParaRPr lang="en-ZA"/>
          </a:p>
        </p:txBody>
      </p:sp>
    </p:spTree>
    <p:extLst>
      <p:ext uri="{BB962C8B-B14F-4D97-AF65-F5344CB8AC3E}">
        <p14:creationId xmlns:p14="http://schemas.microsoft.com/office/powerpoint/2010/main" val="1246659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01DAA-8A95-4AC1-AD40-ADBFF973C7DA}"/>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42B3602B-D79D-4637-8741-9EAA571282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520677-CD8A-4FF6-B230-74229D96C6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964F53E3-C5F7-44B6-BF16-3610C80A80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8F4944-A471-4CB7-921B-32E41381C6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290798F4-E666-41A6-97A9-04209F9932F2}"/>
              </a:ext>
            </a:extLst>
          </p:cNvPr>
          <p:cNvSpPr>
            <a:spLocks noGrp="1"/>
          </p:cNvSpPr>
          <p:nvPr>
            <p:ph type="dt" sz="half" idx="10"/>
          </p:nvPr>
        </p:nvSpPr>
        <p:spPr/>
        <p:txBody>
          <a:bodyPr/>
          <a:lstStyle/>
          <a:p>
            <a:fld id="{932ED76A-D4A2-48AE-BACA-6FFB531AEF93}" type="datetimeFigureOut">
              <a:rPr lang="en-ZA" smtClean="0"/>
              <a:t>2021/09/14</a:t>
            </a:fld>
            <a:endParaRPr lang="en-ZA"/>
          </a:p>
        </p:txBody>
      </p:sp>
      <p:sp>
        <p:nvSpPr>
          <p:cNvPr id="8" name="Footer Placeholder 7">
            <a:extLst>
              <a:ext uri="{FF2B5EF4-FFF2-40B4-BE49-F238E27FC236}">
                <a16:creationId xmlns:a16="http://schemas.microsoft.com/office/drawing/2014/main" id="{9AED30DC-E71C-411E-9D1C-E62830500311}"/>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A0E03120-189A-4AA5-ACF4-DEDEDAF35B85}"/>
              </a:ext>
            </a:extLst>
          </p:cNvPr>
          <p:cNvSpPr>
            <a:spLocks noGrp="1"/>
          </p:cNvSpPr>
          <p:nvPr>
            <p:ph type="sldNum" sz="quarter" idx="12"/>
          </p:nvPr>
        </p:nvSpPr>
        <p:spPr/>
        <p:txBody>
          <a:bodyPr/>
          <a:lstStyle/>
          <a:p>
            <a:fld id="{2B817714-88FE-4FE7-BB75-E9C0DCB1E196}" type="slidenum">
              <a:rPr lang="en-ZA" smtClean="0"/>
              <a:t>‹#›</a:t>
            </a:fld>
            <a:endParaRPr lang="en-ZA"/>
          </a:p>
        </p:txBody>
      </p:sp>
    </p:spTree>
    <p:extLst>
      <p:ext uri="{BB962C8B-B14F-4D97-AF65-F5344CB8AC3E}">
        <p14:creationId xmlns:p14="http://schemas.microsoft.com/office/powerpoint/2010/main" val="89554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E9F9A-1467-4739-8128-E65D3F2F3548}"/>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F4551FC-1988-4155-9E79-0E9629F987AF}"/>
              </a:ext>
            </a:extLst>
          </p:cNvPr>
          <p:cNvSpPr>
            <a:spLocks noGrp="1"/>
          </p:cNvSpPr>
          <p:nvPr>
            <p:ph type="dt" sz="half" idx="10"/>
          </p:nvPr>
        </p:nvSpPr>
        <p:spPr/>
        <p:txBody>
          <a:bodyPr/>
          <a:lstStyle/>
          <a:p>
            <a:fld id="{932ED76A-D4A2-48AE-BACA-6FFB531AEF93}" type="datetimeFigureOut">
              <a:rPr lang="en-ZA" smtClean="0"/>
              <a:t>2021/09/14</a:t>
            </a:fld>
            <a:endParaRPr lang="en-ZA"/>
          </a:p>
        </p:txBody>
      </p:sp>
      <p:sp>
        <p:nvSpPr>
          <p:cNvPr id="4" name="Footer Placeholder 3">
            <a:extLst>
              <a:ext uri="{FF2B5EF4-FFF2-40B4-BE49-F238E27FC236}">
                <a16:creationId xmlns:a16="http://schemas.microsoft.com/office/drawing/2014/main" id="{DE78CDC5-0423-4DAA-8BAD-AD38D64328E4}"/>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9E842B50-9D08-46CB-B231-269735119555}"/>
              </a:ext>
            </a:extLst>
          </p:cNvPr>
          <p:cNvSpPr>
            <a:spLocks noGrp="1"/>
          </p:cNvSpPr>
          <p:nvPr>
            <p:ph type="sldNum" sz="quarter" idx="12"/>
          </p:nvPr>
        </p:nvSpPr>
        <p:spPr/>
        <p:txBody>
          <a:bodyPr/>
          <a:lstStyle/>
          <a:p>
            <a:fld id="{2B817714-88FE-4FE7-BB75-E9C0DCB1E196}" type="slidenum">
              <a:rPr lang="en-ZA" smtClean="0"/>
              <a:t>‹#›</a:t>
            </a:fld>
            <a:endParaRPr lang="en-ZA"/>
          </a:p>
        </p:txBody>
      </p:sp>
    </p:spTree>
    <p:extLst>
      <p:ext uri="{BB962C8B-B14F-4D97-AF65-F5344CB8AC3E}">
        <p14:creationId xmlns:p14="http://schemas.microsoft.com/office/powerpoint/2010/main" val="1444766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4D10C6-277A-4510-884E-EB9787B03DF2}"/>
              </a:ext>
            </a:extLst>
          </p:cNvPr>
          <p:cNvSpPr>
            <a:spLocks noGrp="1"/>
          </p:cNvSpPr>
          <p:nvPr>
            <p:ph type="dt" sz="half" idx="10"/>
          </p:nvPr>
        </p:nvSpPr>
        <p:spPr/>
        <p:txBody>
          <a:bodyPr/>
          <a:lstStyle/>
          <a:p>
            <a:fld id="{932ED76A-D4A2-48AE-BACA-6FFB531AEF93}" type="datetimeFigureOut">
              <a:rPr lang="en-ZA" smtClean="0"/>
              <a:t>2021/09/14</a:t>
            </a:fld>
            <a:endParaRPr lang="en-ZA"/>
          </a:p>
        </p:txBody>
      </p:sp>
      <p:sp>
        <p:nvSpPr>
          <p:cNvPr id="3" name="Footer Placeholder 2">
            <a:extLst>
              <a:ext uri="{FF2B5EF4-FFF2-40B4-BE49-F238E27FC236}">
                <a16:creationId xmlns:a16="http://schemas.microsoft.com/office/drawing/2014/main" id="{9C33A636-33DD-4A24-BDEB-483C41707A78}"/>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54EAFB79-73CD-4C92-BABD-410C4F983296}"/>
              </a:ext>
            </a:extLst>
          </p:cNvPr>
          <p:cNvSpPr>
            <a:spLocks noGrp="1"/>
          </p:cNvSpPr>
          <p:nvPr>
            <p:ph type="sldNum" sz="quarter" idx="12"/>
          </p:nvPr>
        </p:nvSpPr>
        <p:spPr/>
        <p:txBody>
          <a:bodyPr/>
          <a:lstStyle/>
          <a:p>
            <a:fld id="{2B817714-88FE-4FE7-BB75-E9C0DCB1E196}" type="slidenum">
              <a:rPr lang="en-ZA" smtClean="0"/>
              <a:t>‹#›</a:t>
            </a:fld>
            <a:endParaRPr lang="en-ZA"/>
          </a:p>
        </p:txBody>
      </p:sp>
    </p:spTree>
    <p:extLst>
      <p:ext uri="{BB962C8B-B14F-4D97-AF65-F5344CB8AC3E}">
        <p14:creationId xmlns:p14="http://schemas.microsoft.com/office/powerpoint/2010/main" val="1028081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4D86C-ACC5-4FE7-8B11-BE63AD7E6B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17FC4A83-2B72-4A15-BCA6-028CF6BE13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082E52BC-59CF-4734-93A6-2669271813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92E19-CEFB-4D32-BDEC-9A4E8A6BA0C3}"/>
              </a:ext>
            </a:extLst>
          </p:cNvPr>
          <p:cNvSpPr>
            <a:spLocks noGrp="1"/>
          </p:cNvSpPr>
          <p:nvPr>
            <p:ph type="dt" sz="half" idx="10"/>
          </p:nvPr>
        </p:nvSpPr>
        <p:spPr/>
        <p:txBody>
          <a:bodyPr/>
          <a:lstStyle/>
          <a:p>
            <a:fld id="{932ED76A-D4A2-48AE-BACA-6FFB531AEF93}" type="datetimeFigureOut">
              <a:rPr lang="en-ZA" smtClean="0"/>
              <a:t>2021/09/14</a:t>
            </a:fld>
            <a:endParaRPr lang="en-ZA"/>
          </a:p>
        </p:txBody>
      </p:sp>
      <p:sp>
        <p:nvSpPr>
          <p:cNvPr id="6" name="Footer Placeholder 5">
            <a:extLst>
              <a:ext uri="{FF2B5EF4-FFF2-40B4-BE49-F238E27FC236}">
                <a16:creationId xmlns:a16="http://schemas.microsoft.com/office/drawing/2014/main" id="{9A8D68D5-24EF-47F8-BFC4-37741D30BCD3}"/>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74EA05A3-8F29-4502-9140-BFDDEA424F61}"/>
              </a:ext>
            </a:extLst>
          </p:cNvPr>
          <p:cNvSpPr>
            <a:spLocks noGrp="1"/>
          </p:cNvSpPr>
          <p:nvPr>
            <p:ph type="sldNum" sz="quarter" idx="12"/>
          </p:nvPr>
        </p:nvSpPr>
        <p:spPr/>
        <p:txBody>
          <a:bodyPr/>
          <a:lstStyle/>
          <a:p>
            <a:fld id="{2B817714-88FE-4FE7-BB75-E9C0DCB1E196}" type="slidenum">
              <a:rPr lang="en-ZA" smtClean="0"/>
              <a:t>‹#›</a:t>
            </a:fld>
            <a:endParaRPr lang="en-ZA"/>
          </a:p>
        </p:txBody>
      </p:sp>
    </p:spTree>
    <p:extLst>
      <p:ext uri="{BB962C8B-B14F-4D97-AF65-F5344CB8AC3E}">
        <p14:creationId xmlns:p14="http://schemas.microsoft.com/office/powerpoint/2010/main" val="2712751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46EAB-72EB-4C3C-80AE-04E4AB7B27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F62523C7-E169-4D5D-8EF2-88CB4BC477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25D063D4-B98A-43D3-B4CD-C4CEB6E1CC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928D95-90FD-47CE-A188-33B69EFB9A64}"/>
              </a:ext>
            </a:extLst>
          </p:cNvPr>
          <p:cNvSpPr>
            <a:spLocks noGrp="1"/>
          </p:cNvSpPr>
          <p:nvPr>
            <p:ph type="dt" sz="half" idx="10"/>
          </p:nvPr>
        </p:nvSpPr>
        <p:spPr/>
        <p:txBody>
          <a:bodyPr/>
          <a:lstStyle/>
          <a:p>
            <a:fld id="{932ED76A-D4A2-48AE-BACA-6FFB531AEF93}" type="datetimeFigureOut">
              <a:rPr lang="en-ZA" smtClean="0"/>
              <a:t>2021/09/14</a:t>
            </a:fld>
            <a:endParaRPr lang="en-ZA"/>
          </a:p>
        </p:txBody>
      </p:sp>
      <p:sp>
        <p:nvSpPr>
          <p:cNvPr id="6" name="Footer Placeholder 5">
            <a:extLst>
              <a:ext uri="{FF2B5EF4-FFF2-40B4-BE49-F238E27FC236}">
                <a16:creationId xmlns:a16="http://schemas.microsoft.com/office/drawing/2014/main" id="{8C443329-7ABF-4270-B800-9BD4011BE5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72ABE35F-2EB7-45CA-BF8B-7162C263DE26}"/>
              </a:ext>
            </a:extLst>
          </p:cNvPr>
          <p:cNvSpPr>
            <a:spLocks noGrp="1"/>
          </p:cNvSpPr>
          <p:nvPr>
            <p:ph type="sldNum" sz="quarter" idx="12"/>
          </p:nvPr>
        </p:nvSpPr>
        <p:spPr/>
        <p:txBody>
          <a:bodyPr/>
          <a:lstStyle/>
          <a:p>
            <a:fld id="{2B817714-88FE-4FE7-BB75-E9C0DCB1E196}" type="slidenum">
              <a:rPr lang="en-ZA" smtClean="0"/>
              <a:t>‹#›</a:t>
            </a:fld>
            <a:endParaRPr lang="en-ZA"/>
          </a:p>
        </p:txBody>
      </p:sp>
    </p:spTree>
    <p:extLst>
      <p:ext uri="{BB962C8B-B14F-4D97-AF65-F5344CB8AC3E}">
        <p14:creationId xmlns:p14="http://schemas.microsoft.com/office/powerpoint/2010/main" val="1437829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B39FA7-2F0C-41B6-A90E-00CD15CDE3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1FFF15A0-787A-4B03-8DAE-33A2660E1E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3B7FF5C-9EBF-41D3-9426-ECA3E3BF3D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2ED76A-D4A2-48AE-BACA-6FFB531AEF93}" type="datetimeFigureOut">
              <a:rPr lang="en-ZA" smtClean="0"/>
              <a:t>2021/09/14</a:t>
            </a:fld>
            <a:endParaRPr lang="en-ZA"/>
          </a:p>
        </p:txBody>
      </p:sp>
      <p:sp>
        <p:nvSpPr>
          <p:cNvPr id="5" name="Footer Placeholder 4">
            <a:extLst>
              <a:ext uri="{FF2B5EF4-FFF2-40B4-BE49-F238E27FC236}">
                <a16:creationId xmlns:a16="http://schemas.microsoft.com/office/drawing/2014/main" id="{BE7166B1-5FF9-4F7E-9477-6B00406D50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4DC1748D-090D-4268-9755-455866A0DE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817714-88FE-4FE7-BB75-E9C0DCB1E196}" type="slidenum">
              <a:rPr lang="en-ZA" smtClean="0"/>
              <a:t>‹#›</a:t>
            </a:fld>
            <a:endParaRPr lang="en-ZA"/>
          </a:p>
        </p:txBody>
      </p:sp>
    </p:spTree>
    <p:extLst>
      <p:ext uri="{BB962C8B-B14F-4D97-AF65-F5344CB8AC3E}">
        <p14:creationId xmlns:p14="http://schemas.microsoft.com/office/powerpoint/2010/main" val="2318300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brainyquote.com/authors/sylvia-earle-quotes" TargetMode="External"/><Relationship Id="rId2" Type="http://schemas.openxmlformats.org/officeDocument/2006/relationships/hyperlink" Target="https://en.wikipedia.org/wiki/Matthew_5:13"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AF033B-C159-4DC5-9814-736F38F8503B}"/>
              </a:ext>
            </a:extLst>
          </p:cNvPr>
          <p:cNvSpPr txBox="1"/>
          <p:nvPr/>
        </p:nvSpPr>
        <p:spPr>
          <a:xfrm>
            <a:off x="7896225" y="1934670"/>
            <a:ext cx="4057650" cy="3077766"/>
          </a:xfrm>
          <a:prstGeom prst="rect">
            <a:avLst/>
          </a:prstGeom>
          <a:noFill/>
        </p:spPr>
        <p:txBody>
          <a:bodyPr wrap="square" rtlCol="0">
            <a:spAutoFit/>
          </a:bodyPr>
          <a:lstStyle/>
          <a:p>
            <a:r>
              <a:rPr lang="en-ZA" sz="3200" b="1" dirty="0"/>
              <a:t>S</a:t>
            </a:r>
            <a:r>
              <a:rPr lang="en-ZA" sz="2400" b="1" dirty="0"/>
              <a:t>ALTED IDENTITIES? </a:t>
            </a:r>
          </a:p>
          <a:p>
            <a:r>
              <a:rPr lang="en-ZA" b="1" dirty="0"/>
              <a:t>BIOCULTURAL HERITAGE FOR A REHUMANISED OCEAN CONSERVATION</a:t>
            </a:r>
          </a:p>
          <a:p>
            <a:endParaRPr lang="en-ZA" dirty="0"/>
          </a:p>
          <a:p>
            <a:r>
              <a:rPr lang="en-ZA" dirty="0"/>
              <a:t>By Prof Rose Boswell (PhD Anthropology)</a:t>
            </a:r>
          </a:p>
          <a:p>
            <a:r>
              <a:rPr lang="en-ZA" dirty="0"/>
              <a:t>SARCHI Chair Ocean Cultures and Heritage, Nelson Mandela University, South Africa.</a:t>
            </a:r>
          </a:p>
          <a:p>
            <a:endParaRPr lang="en-ZA" dirty="0"/>
          </a:p>
          <a:p>
            <a:r>
              <a:rPr lang="en-ZA" dirty="0"/>
              <a:t>15 September 2021</a:t>
            </a:r>
          </a:p>
        </p:txBody>
      </p:sp>
      <p:pic>
        <p:nvPicPr>
          <p:cNvPr id="1028" name="Picture 4" descr="Salt Pans, Qbajjar Bay">
            <a:extLst>
              <a:ext uri="{FF2B5EF4-FFF2-40B4-BE49-F238E27FC236}">
                <a16:creationId xmlns:a16="http://schemas.microsoft.com/office/drawing/2014/main" id="{D7B9D893-C507-4352-8CB0-E18471ADD3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0"/>
            <a:ext cx="7543800" cy="50124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5">
            <a:extLst>
              <a:ext uri="{FF2B5EF4-FFF2-40B4-BE49-F238E27FC236}">
                <a16:creationId xmlns:a16="http://schemas.microsoft.com/office/drawing/2014/main" id="{930EDA9B-E853-40DF-BAD9-A96E17C78C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305" b="3305"/>
          <a:stretch>
            <a:fillRect/>
          </a:stretch>
        </p:blipFill>
        <p:spPr bwMode="auto">
          <a:xfrm>
            <a:off x="11114115" y="5727894"/>
            <a:ext cx="1077885" cy="111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NRF-Logo - Collembola of South Africa">
            <a:extLst>
              <a:ext uri="{FF2B5EF4-FFF2-40B4-BE49-F238E27FC236}">
                <a16:creationId xmlns:a16="http://schemas.microsoft.com/office/drawing/2014/main" id="{60AF4621-5318-4DD1-B239-F4D5E6DF09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4753" y="5727894"/>
            <a:ext cx="971280" cy="11301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nstitute for Coastal and Marine Research- CMR - Home | Facebook">
            <a:extLst>
              <a:ext uri="{FF2B5EF4-FFF2-40B4-BE49-F238E27FC236}">
                <a16:creationId xmlns:a16="http://schemas.microsoft.com/office/drawing/2014/main" id="{4F7600B8-DA81-45FE-B548-F7DDF720CA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7139" y="5618219"/>
            <a:ext cx="1187614" cy="11301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9F4A7D34-9FE4-4DC8-9998-37E18D2E84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9525" y="5651282"/>
            <a:ext cx="1187614" cy="1134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141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5C91D26-35D1-4470-A3A0-9B57ED8A2049}"/>
              </a:ext>
            </a:extLst>
          </p:cNvPr>
          <p:cNvSpPr txBox="1"/>
          <p:nvPr/>
        </p:nvSpPr>
        <p:spPr>
          <a:xfrm>
            <a:off x="4038600" y="1165225"/>
            <a:ext cx="4629150" cy="4524375"/>
          </a:xfrm>
          <a:prstGeom prst="rect">
            <a:avLst/>
          </a:prstGeom>
          <a:noFill/>
        </p:spPr>
        <p:txBody>
          <a:bodyPr wrap="square" anchor="t">
            <a:normAutofit/>
          </a:bodyPr>
          <a:lstStyle/>
          <a:p>
            <a:pPr indent="457200" algn="just">
              <a:lnSpc>
                <a:spcPct val="90000"/>
              </a:lnSpc>
              <a:spcBef>
                <a:spcPts val="1200"/>
              </a:spcBef>
              <a:spcAft>
                <a:spcPts val="300"/>
              </a:spcAft>
            </a:pPr>
            <a:r>
              <a:rPr lang="en-GB">
                <a:effectLst/>
                <a:latin typeface="Abadi" panose="020B0604020104020204" pitchFamily="34" charset="0"/>
                <a:ea typeface="Times New Roman" panose="02020603050405020304" pitchFamily="18" charset="0"/>
              </a:rPr>
              <a:t>I did not believe it until I discovered it.</a:t>
            </a:r>
            <a:endParaRPr lang="en-ZA">
              <a:effectLst/>
              <a:latin typeface="Abadi" panose="020B0604020104020204" pitchFamily="34" charset="0"/>
              <a:ea typeface="Times New Roman" panose="02020603050405020304" pitchFamily="18" charset="0"/>
            </a:endParaRPr>
          </a:p>
          <a:p>
            <a:pPr>
              <a:lnSpc>
                <a:spcPct val="90000"/>
              </a:lnSpc>
            </a:pPr>
            <a:r>
              <a:rPr lang="en-GB">
                <a:effectLst/>
                <a:latin typeface="Abadi" panose="020B0604020104020204" pitchFamily="34" charset="0"/>
                <a:ea typeface="Times New Roman" panose="02020603050405020304" pitchFamily="18" charset="0"/>
              </a:rPr>
              <a:t>You’re drinking this litre to clean your stomach. The ocean cleanses you and many days…You have ride over the water (referring to illness), so the sea spits you out again and it doesn’t spit you out where you fell, it spits you out in a different place. But when it comes to sicknesses, you can drink the water to clean yourself on the inside. You don’t have to go to town, just fetch a litre of water and drink it and then you’re cleaning your body on the inside and then you’re fresh, like a human being. </a:t>
            </a:r>
            <a:endParaRPr lang="en-ZA">
              <a:latin typeface="Abadi" panose="020B0604020104020204" pitchFamily="34" charset="0"/>
            </a:endParaRPr>
          </a:p>
        </p:txBody>
      </p:sp>
      <p:sp>
        <p:nvSpPr>
          <p:cNvPr id="5" name="TextBox 4">
            <a:extLst>
              <a:ext uri="{FF2B5EF4-FFF2-40B4-BE49-F238E27FC236}">
                <a16:creationId xmlns:a16="http://schemas.microsoft.com/office/drawing/2014/main" id="{06228456-FFCF-41F5-AEF7-FC23D418D905}"/>
              </a:ext>
            </a:extLst>
          </p:cNvPr>
          <p:cNvSpPr txBox="1"/>
          <p:nvPr/>
        </p:nvSpPr>
        <p:spPr>
          <a:xfrm>
            <a:off x="8716963" y="1165225"/>
            <a:ext cx="2636838" cy="4524375"/>
          </a:xfrm>
          <a:prstGeom prst="rect">
            <a:avLst/>
          </a:prstGeom>
          <a:noFill/>
        </p:spPr>
        <p:txBody>
          <a:bodyPr wrap="square" anchor="t">
            <a:normAutofit/>
          </a:bodyPr>
          <a:lstStyle/>
          <a:p>
            <a:pPr>
              <a:lnSpc>
                <a:spcPct val="90000"/>
              </a:lnSpc>
              <a:spcAft>
                <a:spcPts val="600"/>
              </a:spcAft>
            </a:pPr>
            <a:r>
              <a:rPr lang="en-GB" sz="2000">
                <a:effectLst/>
                <a:latin typeface="Abadi" panose="020B0604020104020204" pitchFamily="34" charset="0"/>
                <a:ea typeface="Times New Roman" panose="02020603050405020304" pitchFamily="18" charset="0"/>
              </a:rPr>
              <a:t>Oh brother, let me tell you something. If I just feel that breeze in the morning, that inhalation, then you feel human. If I’ve had a drink at night and go swimming the next morning, then I’m like a fresh buck that jumps all day. I always told my father when he was alive, my sick dad, “daddy take me to the beach.”</a:t>
            </a:r>
            <a:endParaRPr lang="en-ZA" sz="2000">
              <a:latin typeface="Abadi" panose="020B0604020104020204" pitchFamily="34" charset="0"/>
            </a:endParaRPr>
          </a:p>
        </p:txBody>
      </p:sp>
      <p:sp>
        <p:nvSpPr>
          <p:cNvPr id="2" name="Title 1">
            <a:extLst>
              <a:ext uri="{FF2B5EF4-FFF2-40B4-BE49-F238E27FC236}">
                <a16:creationId xmlns:a16="http://schemas.microsoft.com/office/drawing/2014/main" id="{6D38D34F-D4FC-4923-95BB-E785A5436EDF}"/>
              </a:ext>
            </a:extLst>
          </p:cNvPr>
          <p:cNvSpPr>
            <a:spLocks noGrp="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Voices in South Africa</a:t>
            </a:r>
          </a:p>
        </p:txBody>
      </p:sp>
    </p:spTree>
    <p:extLst>
      <p:ext uri="{BB962C8B-B14F-4D97-AF65-F5344CB8AC3E}">
        <p14:creationId xmlns:p14="http://schemas.microsoft.com/office/powerpoint/2010/main" val="308858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n diving under a wave">
            <a:extLst>
              <a:ext uri="{FF2B5EF4-FFF2-40B4-BE49-F238E27FC236}">
                <a16:creationId xmlns:a16="http://schemas.microsoft.com/office/drawing/2014/main" id="{B4D2678D-F3E7-4599-965B-9087797B1129}"/>
              </a:ext>
            </a:extLst>
          </p:cNvPr>
          <p:cNvPicPr>
            <a:picLocks noChangeAspect="1"/>
          </p:cNvPicPr>
          <p:nvPr/>
        </p:nvPicPr>
        <p:blipFill rotWithShape="1">
          <a:blip r:embed="rId2">
            <a:extLst>
              <a:ext uri="{28A0092B-C50C-407E-A947-70E740481C1C}">
                <a14:useLocalDpi xmlns:a14="http://schemas.microsoft.com/office/drawing/2010/main" val="0"/>
              </a:ext>
            </a:extLst>
          </a:blip>
          <a:srcRect b="15730"/>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037D4E-15E2-4DD6-BDF4-1B188B1722D7}"/>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a:solidFill>
                  <a:srgbClr val="FFFFFF"/>
                </a:solidFill>
              </a:rPr>
              <a:t>conclusion</a:t>
            </a:r>
          </a:p>
        </p:txBody>
      </p:sp>
    </p:spTree>
    <p:extLst>
      <p:ext uri="{BB962C8B-B14F-4D97-AF65-F5344CB8AC3E}">
        <p14:creationId xmlns:p14="http://schemas.microsoft.com/office/powerpoint/2010/main" val="328717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alpha val="14000"/>
          </a:srgb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F15A79-15BE-4E16-AF6C-D020E5DA0F10}"/>
              </a:ext>
            </a:extLst>
          </p:cNvPr>
          <p:cNvSpPr txBox="1"/>
          <p:nvPr/>
        </p:nvSpPr>
        <p:spPr>
          <a:xfrm>
            <a:off x="3048000" y="751344"/>
            <a:ext cx="6096000" cy="5909310"/>
          </a:xfrm>
          <a:prstGeom prst="rect">
            <a:avLst/>
          </a:prstGeom>
          <a:noFill/>
        </p:spPr>
        <p:txBody>
          <a:bodyPr wrap="square">
            <a:spAutoFit/>
          </a:bodyPr>
          <a:lstStyle/>
          <a:p>
            <a:r>
              <a:rPr lang="en-US" b="0" i="0" dirty="0">
                <a:solidFill>
                  <a:srgbClr val="212529"/>
                </a:solidFill>
                <a:effectLst/>
                <a:latin typeface="Georgia" panose="02040502050405020303" pitchFamily="18" charset="0"/>
              </a:rPr>
              <a:t>It is said that before entering the sea</a:t>
            </a:r>
            <a:br>
              <a:rPr lang="en-US" dirty="0"/>
            </a:br>
            <a:r>
              <a:rPr lang="en-US" b="0" i="0" dirty="0">
                <a:solidFill>
                  <a:srgbClr val="212529"/>
                </a:solidFill>
                <a:effectLst/>
                <a:latin typeface="Georgia" panose="02040502050405020303" pitchFamily="18" charset="0"/>
              </a:rPr>
              <a:t>a river trembles with fear.</a:t>
            </a:r>
            <a:br>
              <a:rPr lang="en-US" dirty="0"/>
            </a:br>
            <a:r>
              <a:rPr lang="en-US" b="0" i="0" dirty="0">
                <a:solidFill>
                  <a:srgbClr val="212529"/>
                </a:solidFill>
                <a:effectLst/>
                <a:latin typeface="Georgia" panose="02040502050405020303" pitchFamily="18" charset="0"/>
              </a:rPr>
              <a:t>She looks back at the path she has traveled,</a:t>
            </a:r>
            <a:br>
              <a:rPr lang="en-US" dirty="0"/>
            </a:br>
            <a:r>
              <a:rPr lang="en-US" b="0" i="0" dirty="0">
                <a:solidFill>
                  <a:srgbClr val="212529"/>
                </a:solidFill>
                <a:effectLst/>
                <a:latin typeface="Georgia" panose="02040502050405020303" pitchFamily="18" charset="0"/>
              </a:rPr>
              <a:t>from the peaks of the mountains,</a:t>
            </a:r>
            <a:br>
              <a:rPr lang="en-US" dirty="0"/>
            </a:br>
            <a:r>
              <a:rPr lang="en-US" b="0" i="0" dirty="0">
                <a:solidFill>
                  <a:srgbClr val="212529"/>
                </a:solidFill>
                <a:effectLst/>
                <a:latin typeface="Georgia" panose="02040502050405020303" pitchFamily="18" charset="0"/>
              </a:rPr>
              <a:t>the long winding road crossing forests and villages.</a:t>
            </a:r>
            <a:br>
              <a:rPr lang="en-US" dirty="0"/>
            </a:br>
            <a:r>
              <a:rPr lang="en-US" b="0" i="0" dirty="0">
                <a:solidFill>
                  <a:srgbClr val="212529"/>
                </a:solidFill>
                <a:effectLst/>
                <a:latin typeface="Georgia" panose="02040502050405020303" pitchFamily="18" charset="0"/>
              </a:rPr>
              <a:t>And in front of her,</a:t>
            </a:r>
            <a:br>
              <a:rPr lang="en-US" dirty="0"/>
            </a:br>
            <a:r>
              <a:rPr lang="en-US" b="0" i="0" dirty="0">
                <a:solidFill>
                  <a:srgbClr val="212529"/>
                </a:solidFill>
                <a:effectLst/>
                <a:latin typeface="Georgia" panose="02040502050405020303" pitchFamily="18" charset="0"/>
              </a:rPr>
              <a:t>she sees an ocean so vast,</a:t>
            </a:r>
            <a:br>
              <a:rPr lang="en-US" dirty="0"/>
            </a:br>
            <a:r>
              <a:rPr lang="en-US" b="0" i="0" dirty="0">
                <a:solidFill>
                  <a:srgbClr val="212529"/>
                </a:solidFill>
                <a:effectLst/>
                <a:latin typeface="Georgia" panose="02040502050405020303" pitchFamily="18" charset="0"/>
              </a:rPr>
              <a:t>that to enter</a:t>
            </a:r>
            <a:br>
              <a:rPr lang="en-US" dirty="0"/>
            </a:br>
            <a:r>
              <a:rPr lang="en-US" b="0" i="0" dirty="0">
                <a:solidFill>
                  <a:srgbClr val="212529"/>
                </a:solidFill>
                <a:effectLst/>
                <a:latin typeface="Georgia" panose="02040502050405020303" pitchFamily="18" charset="0"/>
              </a:rPr>
              <a:t>there seems nothing more than to disappear forever.</a:t>
            </a:r>
            <a:br>
              <a:rPr lang="en-US" dirty="0"/>
            </a:br>
            <a:r>
              <a:rPr lang="en-US" b="0" i="0" dirty="0">
                <a:solidFill>
                  <a:srgbClr val="212529"/>
                </a:solidFill>
                <a:effectLst/>
                <a:latin typeface="Georgia" panose="02040502050405020303" pitchFamily="18" charset="0"/>
              </a:rPr>
              <a:t>But there is no other way.</a:t>
            </a:r>
            <a:br>
              <a:rPr lang="en-US" dirty="0"/>
            </a:br>
            <a:r>
              <a:rPr lang="en-US" b="0" i="0" dirty="0">
                <a:solidFill>
                  <a:srgbClr val="212529"/>
                </a:solidFill>
                <a:effectLst/>
                <a:latin typeface="Georgia" panose="02040502050405020303" pitchFamily="18" charset="0"/>
              </a:rPr>
              <a:t>The river can not go back.</a:t>
            </a:r>
            <a:br>
              <a:rPr lang="en-US" dirty="0"/>
            </a:br>
            <a:r>
              <a:rPr lang="en-US" b="0" i="0" dirty="0">
                <a:solidFill>
                  <a:srgbClr val="212529"/>
                </a:solidFill>
                <a:effectLst/>
                <a:latin typeface="Georgia" panose="02040502050405020303" pitchFamily="18" charset="0"/>
              </a:rPr>
              <a:t>Nobody can go back.</a:t>
            </a:r>
            <a:br>
              <a:rPr lang="en-US" dirty="0"/>
            </a:br>
            <a:r>
              <a:rPr lang="en-US" b="0" i="0" dirty="0">
                <a:solidFill>
                  <a:srgbClr val="212529"/>
                </a:solidFill>
                <a:effectLst/>
                <a:latin typeface="Georgia" panose="02040502050405020303" pitchFamily="18" charset="0"/>
              </a:rPr>
              <a:t>To go back is impossible in existence.</a:t>
            </a:r>
            <a:br>
              <a:rPr lang="en-US" dirty="0"/>
            </a:br>
            <a:r>
              <a:rPr lang="en-US" b="0" i="0" dirty="0">
                <a:solidFill>
                  <a:srgbClr val="212529"/>
                </a:solidFill>
                <a:effectLst/>
                <a:latin typeface="Georgia" panose="02040502050405020303" pitchFamily="18" charset="0"/>
              </a:rPr>
              <a:t>The river needs to take the risk</a:t>
            </a:r>
            <a:br>
              <a:rPr lang="en-US" dirty="0"/>
            </a:br>
            <a:r>
              <a:rPr lang="en-US" b="0" i="0" dirty="0">
                <a:solidFill>
                  <a:srgbClr val="212529"/>
                </a:solidFill>
                <a:effectLst/>
                <a:latin typeface="Georgia" panose="02040502050405020303" pitchFamily="18" charset="0"/>
              </a:rPr>
              <a:t>of entering the ocean</a:t>
            </a:r>
            <a:br>
              <a:rPr lang="en-US" dirty="0"/>
            </a:br>
            <a:r>
              <a:rPr lang="en-US" b="0" i="0" dirty="0">
                <a:solidFill>
                  <a:srgbClr val="212529"/>
                </a:solidFill>
                <a:effectLst/>
                <a:latin typeface="Georgia" panose="02040502050405020303" pitchFamily="18" charset="0"/>
              </a:rPr>
              <a:t>because only then will fear disappear,</a:t>
            </a:r>
            <a:br>
              <a:rPr lang="en-US" dirty="0"/>
            </a:br>
            <a:r>
              <a:rPr lang="en-US" b="0" i="0" dirty="0">
                <a:solidFill>
                  <a:srgbClr val="212529"/>
                </a:solidFill>
                <a:effectLst/>
                <a:latin typeface="Georgia" panose="02040502050405020303" pitchFamily="18" charset="0"/>
              </a:rPr>
              <a:t>because that’s where the river will know</a:t>
            </a:r>
            <a:br>
              <a:rPr lang="en-US" dirty="0"/>
            </a:br>
            <a:r>
              <a:rPr lang="en-US" b="0" i="0" dirty="0">
                <a:solidFill>
                  <a:srgbClr val="212529"/>
                </a:solidFill>
                <a:effectLst/>
                <a:latin typeface="Georgia" panose="02040502050405020303" pitchFamily="18" charset="0"/>
              </a:rPr>
              <a:t>it’s not about disappearing into the ocean,</a:t>
            </a:r>
            <a:br>
              <a:rPr lang="en-US" dirty="0"/>
            </a:br>
            <a:r>
              <a:rPr lang="en-US" b="0" i="0" dirty="0">
                <a:solidFill>
                  <a:srgbClr val="212529"/>
                </a:solidFill>
                <a:effectLst/>
                <a:latin typeface="Georgia" panose="02040502050405020303" pitchFamily="18" charset="0"/>
              </a:rPr>
              <a:t>but of becoming the ocean. </a:t>
            </a:r>
          </a:p>
          <a:p>
            <a:endParaRPr lang="en-US" dirty="0">
              <a:solidFill>
                <a:srgbClr val="212529"/>
              </a:solidFill>
              <a:latin typeface="Georgia" panose="02040502050405020303" pitchFamily="18" charset="0"/>
            </a:endParaRPr>
          </a:p>
          <a:p>
            <a:r>
              <a:rPr lang="en-US" b="0" i="0" dirty="0">
                <a:solidFill>
                  <a:srgbClr val="212529"/>
                </a:solidFill>
                <a:effectLst/>
                <a:latin typeface="Georgia" panose="02040502050405020303" pitchFamily="18" charset="0"/>
              </a:rPr>
              <a:t>Khalil Gibran. </a:t>
            </a:r>
            <a:r>
              <a:rPr lang="en-US" b="0" i="1" dirty="0">
                <a:solidFill>
                  <a:srgbClr val="212529"/>
                </a:solidFill>
                <a:effectLst/>
                <a:latin typeface="Georgia" panose="02040502050405020303" pitchFamily="18" charset="0"/>
              </a:rPr>
              <a:t>The River Cannot go Back</a:t>
            </a:r>
            <a:endParaRPr lang="en-ZA" i="1" dirty="0"/>
          </a:p>
        </p:txBody>
      </p:sp>
    </p:spTree>
    <p:extLst>
      <p:ext uri="{BB962C8B-B14F-4D97-AF65-F5344CB8AC3E}">
        <p14:creationId xmlns:p14="http://schemas.microsoft.com/office/powerpoint/2010/main" val="108027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250"/>
                                        <p:tgtEl>
                                          <p:spTgt spid="3"/>
                                        </p:tgtEl>
                                      </p:cBhvr>
                                    </p:animEffect>
                                    <p:anim calcmode="lin" valueType="num">
                                      <p:cBhvr>
                                        <p:cTn id="8" dur="3250" fill="hold"/>
                                        <p:tgtEl>
                                          <p:spTgt spid="3"/>
                                        </p:tgtEl>
                                        <p:attrNameLst>
                                          <p:attrName>ppt_x</p:attrName>
                                        </p:attrNameLst>
                                      </p:cBhvr>
                                      <p:tavLst>
                                        <p:tav tm="0">
                                          <p:val>
                                            <p:strVal val="#ppt_x"/>
                                          </p:val>
                                        </p:tav>
                                        <p:tav tm="100000">
                                          <p:val>
                                            <p:strVal val="#ppt_x"/>
                                          </p:val>
                                        </p:tav>
                                      </p:tavLst>
                                    </p:anim>
                                    <p:anim calcmode="lin" valueType="num">
                                      <p:cBhvr>
                                        <p:cTn id="9" dur="3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Wooden boat on lake">
            <a:extLst>
              <a:ext uri="{FF2B5EF4-FFF2-40B4-BE49-F238E27FC236}">
                <a16:creationId xmlns:a16="http://schemas.microsoft.com/office/drawing/2014/main" id="{A2CB74A2-C5B4-4710-AA08-D1997F6E7AC6}"/>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23298"/>
          <a:stretch/>
        </p:blipFill>
        <p:spPr>
          <a:xfrm>
            <a:off x="3523488" y="10"/>
            <a:ext cx="8668512" cy="6857990"/>
          </a:xfrm>
          <a:prstGeom prst="rect">
            <a:avLst/>
          </a:prstGeom>
        </p:spPr>
      </p:pic>
      <p:sp>
        <p:nvSpPr>
          <p:cNvPr id="71" name="Rectangle 7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955C284D-0489-464A-BB6F-E453AE8CF53E}"/>
              </a:ext>
            </a:extLst>
          </p:cNvPr>
          <p:cNvSpPr txBox="1"/>
          <p:nvPr/>
        </p:nvSpPr>
        <p:spPr>
          <a:xfrm>
            <a:off x="477981" y="1122363"/>
            <a:ext cx="4023360" cy="320413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dirty="0">
                <a:latin typeface="+mj-lt"/>
                <a:ea typeface="+mj-ea"/>
                <a:cs typeface="+mj-cs"/>
              </a:rPr>
              <a:t>Inspiration, currents and vessels</a:t>
            </a:r>
          </a:p>
        </p:txBody>
      </p:sp>
      <p:sp>
        <p:nvSpPr>
          <p:cNvPr id="73" name="Rectangle 7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5" name="Rectangle 7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6560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Man paddle boarding">
            <a:extLst>
              <a:ext uri="{FF2B5EF4-FFF2-40B4-BE49-F238E27FC236}">
                <a16:creationId xmlns:a16="http://schemas.microsoft.com/office/drawing/2014/main" id="{7B06C638-03E1-4399-8A66-8C008D463197}"/>
              </a:ext>
            </a:extLst>
          </p:cNvPr>
          <p:cNvPicPr>
            <a:picLocks noChangeAspect="1"/>
          </p:cNvPicPr>
          <p:nvPr/>
        </p:nvPicPr>
        <p:blipFill rotWithShape="1">
          <a:blip r:embed="rId2">
            <a:extLst>
              <a:ext uri="{28A0092B-C50C-407E-A947-70E740481C1C}">
                <a14:useLocalDpi xmlns:a14="http://schemas.microsoft.com/office/drawing/2010/main" val="0"/>
              </a:ext>
            </a:extLst>
          </a:blip>
          <a:srcRect l="2774" t="9091" r="20524"/>
          <a:stretch/>
        </p:blipFill>
        <p:spPr>
          <a:xfrm>
            <a:off x="3523486" y="-152390"/>
            <a:ext cx="8668512" cy="6857990"/>
          </a:xfrm>
          <a:prstGeom prst="rect">
            <a:avLst/>
          </a:prstGeom>
        </p:spPr>
      </p:pic>
      <p:sp>
        <p:nvSpPr>
          <p:cNvPr id="64" name="Rectangle 63">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6A8846-D054-4863-9F2A-89D413600D11}"/>
              </a:ext>
            </a:extLst>
          </p:cNvPr>
          <p:cNvSpPr>
            <a:spLocks noGrp="1"/>
          </p:cNvSpPr>
          <p:nvPr>
            <p:ph type="title"/>
          </p:nvPr>
        </p:nvSpPr>
        <p:spPr>
          <a:xfrm>
            <a:off x="371094" y="1415288"/>
            <a:ext cx="3438144" cy="1124712"/>
          </a:xfrm>
        </p:spPr>
        <p:txBody>
          <a:bodyPr anchor="b">
            <a:normAutofit/>
          </a:bodyPr>
          <a:lstStyle/>
          <a:p>
            <a:r>
              <a:rPr lang="en-ZA" sz="2800"/>
              <a:t>Heritage, biocultural relations and trauma</a:t>
            </a:r>
          </a:p>
        </p:txBody>
      </p:sp>
      <p:sp>
        <p:nvSpPr>
          <p:cNvPr id="66" name="Rectangle 6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8" name="Rectangle 6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05394F1-F9AC-4DC4-AF6B-C9B9294B2536}"/>
              </a:ext>
            </a:extLst>
          </p:cNvPr>
          <p:cNvSpPr>
            <a:spLocks noGrp="1"/>
          </p:cNvSpPr>
          <p:nvPr>
            <p:ph idx="1"/>
          </p:nvPr>
        </p:nvSpPr>
        <p:spPr>
          <a:xfrm>
            <a:off x="371094" y="2718054"/>
            <a:ext cx="6679946" cy="3514090"/>
          </a:xfrm>
        </p:spPr>
        <p:txBody>
          <a:bodyPr anchor="t">
            <a:noAutofit/>
          </a:bodyPr>
          <a:lstStyle/>
          <a:p>
            <a:r>
              <a:rPr lang="en-GB" sz="1800" dirty="0">
                <a:latin typeface="Abadi" panose="020B0604020104020204" pitchFamily="34" charset="0"/>
                <a:ea typeface="Times New Roman" panose="02020603050405020304" pitchFamily="18" charset="0"/>
              </a:rPr>
              <a:t>Heritage in Africa and South Africa – basic points</a:t>
            </a:r>
          </a:p>
          <a:p>
            <a:r>
              <a:rPr lang="en-GB" sz="1800" dirty="0">
                <a:effectLst/>
                <a:latin typeface="Abadi" panose="020B0604020104020204" pitchFamily="34" charset="0"/>
                <a:ea typeface="Times New Roman" panose="02020603050405020304" pitchFamily="18" charset="0"/>
              </a:rPr>
              <a:t>The distinctions between forms of heritage</a:t>
            </a:r>
          </a:p>
          <a:p>
            <a:r>
              <a:rPr lang="en-GB" sz="1800" dirty="0">
                <a:latin typeface="Abadi" panose="020B0604020104020204" pitchFamily="34" charset="0"/>
                <a:ea typeface="Times New Roman" panose="02020603050405020304" pitchFamily="18" charset="0"/>
              </a:rPr>
              <a:t>Global coastal communities articulate their heritages of the sea</a:t>
            </a:r>
          </a:p>
          <a:p>
            <a:r>
              <a:rPr lang="en-GB" sz="1800" dirty="0">
                <a:effectLst/>
                <a:latin typeface="Abadi" panose="020B0604020104020204" pitchFamily="34" charset="0"/>
                <a:ea typeface="Times New Roman" panose="02020603050405020304" pitchFamily="18" charset="0"/>
              </a:rPr>
              <a:t>Forced removals and coastal trauma. </a:t>
            </a:r>
          </a:p>
          <a:p>
            <a:r>
              <a:rPr lang="en-GB" sz="1800" dirty="0">
                <a:effectLst/>
                <a:latin typeface="Abadi" panose="020B0604020104020204" pitchFamily="34" charset="0"/>
                <a:ea typeface="Times New Roman" panose="02020603050405020304" pitchFamily="18" charset="0"/>
              </a:rPr>
              <a:t>Why we need more state and scholarly attention on the situated and embodied nature of coastal personhood, as well as human biological connection to </a:t>
            </a:r>
            <a:r>
              <a:rPr lang="en-GB" sz="1800" dirty="0">
                <a:latin typeface="Abadi" panose="020B0604020104020204" pitchFamily="34" charset="0"/>
                <a:ea typeface="Times New Roman" panose="02020603050405020304" pitchFamily="18" charset="0"/>
              </a:rPr>
              <a:t>nature</a:t>
            </a:r>
            <a:r>
              <a:rPr lang="en-GB" sz="1800" dirty="0">
                <a:effectLst/>
                <a:latin typeface="Abadi" panose="020B0604020104020204" pitchFamily="34" charset="0"/>
                <a:ea typeface="Times New Roman" panose="02020603050405020304" pitchFamily="18" charset="0"/>
              </a:rPr>
              <a:t>. </a:t>
            </a:r>
          </a:p>
          <a:p>
            <a:r>
              <a:rPr lang="en-GB" sz="1800" dirty="0">
                <a:latin typeface="Abadi" panose="020B0604020104020204" pitchFamily="34" charset="0"/>
              </a:rPr>
              <a:t>Challenging compartmentalised thinking regarding ocean management </a:t>
            </a:r>
            <a:endParaRPr lang="en-ZA" sz="1800" dirty="0">
              <a:latin typeface="Abadi" panose="020B0604020104020204" pitchFamily="34" charset="0"/>
            </a:endParaRPr>
          </a:p>
        </p:txBody>
      </p:sp>
    </p:spTree>
    <p:extLst>
      <p:ext uri="{BB962C8B-B14F-4D97-AF65-F5344CB8AC3E}">
        <p14:creationId xmlns:p14="http://schemas.microsoft.com/office/powerpoint/2010/main" val="113817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Hand touching water">
            <a:extLst>
              <a:ext uri="{FF2B5EF4-FFF2-40B4-BE49-F238E27FC236}">
                <a16:creationId xmlns:a16="http://schemas.microsoft.com/office/drawing/2014/main" id="{D0029C0A-EC09-4A7F-A882-027DA66503CA}"/>
              </a:ext>
            </a:extLst>
          </p:cNvPr>
          <p:cNvPicPr>
            <a:picLocks noChangeAspect="1"/>
          </p:cNvPicPr>
          <p:nvPr/>
        </p:nvPicPr>
        <p:blipFill rotWithShape="1">
          <a:blip r:embed="rId2">
            <a:extLst>
              <a:ext uri="{28A0092B-C50C-407E-A947-70E740481C1C}">
                <a14:useLocalDpi xmlns:a14="http://schemas.microsoft.com/office/drawing/2010/main" val="0"/>
              </a:ext>
            </a:extLst>
          </a:blip>
          <a:srcRect r="23298" b="9091"/>
          <a:stretch/>
        </p:blipFill>
        <p:spPr>
          <a:xfrm>
            <a:off x="4047746" y="0"/>
            <a:ext cx="8668512" cy="6857990"/>
          </a:xfrm>
          <a:prstGeom prst="rect">
            <a:avLst/>
          </a:prstGeom>
        </p:spPr>
      </p:pic>
      <p:sp>
        <p:nvSpPr>
          <p:cNvPr id="48" name="Rectangle 47">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231FAF9-BBA8-42AD-9EDF-228F6668BFA9}"/>
              </a:ext>
            </a:extLst>
          </p:cNvPr>
          <p:cNvSpPr txBox="1"/>
          <p:nvPr/>
        </p:nvSpPr>
        <p:spPr>
          <a:xfrm>
            <a:off x="371094" y="1161288"/>
            <a:ext cx="3438144" cy="112471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800">
                <a:latin typeface="+mj-lt"/>
                <a:ea typeface="+mj-ea"/>
                <a:cs typeface="+mj-cs"/>
              </a:rPr>
              <a:t>Biocultural Heritage</a:t>
            </a:r>
          </a:p>
        </p:txBody>
      </p:sp>
      <p:sp>
        <p:nvSpPr>
          <p:cNvPr id="50" name="Rectangle 49">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2" name="Rectangle 5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F71D5ED-E9B3-42F5-84CB-1369B7880E43}"/>
              </a:ext>
            </a:extLst>
          </p:cNvPr>
          <p:cNvSpPr txBox="1"/>
          <p:nvPr/>
        </p:nvSpPr>
        <p:spPr>
          <a:xfrm>
            <a:off x="371094" y="2718054"/>
            <a:ext cx="7248906" cy="3207258"/>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dirty="0" err="1">
                <a:effectLst/>
                <a:latin typeface="Abadi" panose="020B0604020104020204" pitchFamily="34" charset="0"/>
              </a:rPr>
              <a:t>Khongsdier’s</a:t>
            </a:r>
            <a:r>
              <a:rPr lang="en-US" dirty="0">
                <a:effectLst/>
                <a:latin typeface="Abadi" panose="020B0604020104020204" pitchFamily="34" charset="0"/>
              </a:rPr>
              <a:t> (2015) definition of the biocultural approach </a:t>
            </a:r>
          </a:p>
          <a:p>
            <a:pPr indent="-228600">
              <a:lnSpc>
                <a:spcPct val="90000"/>
              </a:lnSpc>
              <a:spcAft>
                <a:spcPts val="600"/>
              </a:spcAft>
              <a:buFont typeface="Arial" panose="020B0604020202020204" pitchFamily="34" charset="0"/>
              <a:buChar char="•"/>
            </a:pPr>
            <a:r>
              <a:rPr lang="en-US" dirty="0">
                <a:effectLst/>
                <a:latin typeface="Abadi" panose="020B0604020104020204" pitchFamily="34" charset="0"/>
              </a:rPr>
              <a:t>Scholarship on indigenes and bio and sociocultural diversity state that denying human social and biological embedding in particular locales is exclusionary and potentially </a:t>
            </a:r>
            <a:r>
              <a:rPr lang="en-US" i="1" dirty="0">
                <a:effectLst/>
                <a:latin typeface="Abadi" panose="020B0604020104020204" pitchFamily="34" charset="0"/>
              </a:rPr>
              <a:t>genocidal</a:t>
            </a:r>
            <a:r>
              <a:rPr lang="en-US" dirty="0">
                <a:effectLst/>
                <a:latin typeface="Abadi" panose="020B0604020104020204" pitchFamily="34" charset="0"/>
              </a:rPr>
              <a:t>.</a:t>
            </a:r>
          </a:p>
          <a:p>
            <a:pPr indent="-228600">
              <a:lnSpc>
                <a:spcPct val="90000"/>
              </a:lnSpc>
              <a:spcAft>
                <a:spcPts val="600"/>
              </a:spcAft>
              <a:buFont typeface="Arial" panose="020B0604020202020204" pitchFamily="34" charset="0"/>
              <a:buChar char="•"/>
            </a:pPr>
            <a:r>
              <a:rPr lang="en-US" dirty="0" err="1">
                <a:latin typeface="Abadi" panose="020B0604020104020204" pitchFamily="34" charset="0"/>
              </a:rPr>
              <a:t>Ekblom</a:t>
            </a:r>
            <a:r>
              <a:rPr lang="en-US" dirty="0">
                <a:latin typeface="Abadi" panose="020B0604020104020204" pitchFamily="34" charset="0"/>
              </a:rPr>
              <a:t> et al (2019) on nature embedded memories – ecosystem memories, landscape memories, place memories and stewardship. A bit rigid?</a:t>
            </a:r>
          </a:p>
          <a:p>
            <a:pPr indent="-228600">
              <a:lnSpc>
                <a:spcPct val="90000"/>
              </a:lnSpc>
              <a:spcAft>
                <a:spcPts val="600"/>
              </a:spcAft>
              <a:buFont typeface="Arial" panose="020B0604020202020204" pitchFamily="34" charset="0"/>
              <a:buChar char="•"/>
            </a:pPr>
            <a:r>
              <a:rPr lang="en-US" dirty="0">
                <a:latin typeface="Abadi" panose="020B0604020104020204" pitchFamily="34" charset="0"/>
              </a:rPr>
              <a:t>Ethnography presented here shows interactions with the sea reveal biocultural identity that is diversely located –memory </a:t>
            </a:r>
            <a:r>
              <a:rPr lang="en-US" i="1" dirty="0">
                <a:latin typeface="Abadi" panose="020B0604020104020204" pitchFamily="34" charset="0"/>
              </a:rPr>
              <a:t>and</a:t>
            </a:r>
            <a:r>
              <a:rPr lang="en-US" dirty="0">
                <a:latin typeface="Abadi" panose="020B0604020104020204" pitchFamily="34" charset="0"/>
              </a:rPr>
              <a:t> spirit, body, senses (hearing, taste, smell, touch), generation, ethnicity – suggesting a holistic and symbiotic experience of nature</a:t>
            </a:r>
          </a:p>
        </p:txBody>
      </p:sp>
    </p:spTree>
    <p:extLst>
      <p:ext uri="{BB962C8B-B14F-4D97-AF65-F5344CB8AC3E}">
        <p14:creationId xmlns:p14="http://schemas.microsoft.com/office/powerpoint/2010/main" val="283134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3000">
              <a:schemeClr val="bg2"/>
            </a:gs>
            <a:gs pos="52000">
              <a:schemeClr val="accent1">
                <a:lumMod val="45000"/>
                <a:lumOff val="55000"/>
                <a:alpha val="28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71FD115-8594-4FFD-BD1F-0DA55E3896F8}"/>
              </a:ext>
            </a:extLst>
          </p:cNvPr>
          <p:cNvSpPr txBox="1"/>
          <p:nvPr/>
        </p:nvSpPr>
        <p:spPr>
          <a:xfrm>
            <a:off x="5800725" y="2333623"/>
            <a:ext cx="6096000" cy="646331"/>
          </a:xfrm>
          <a:prstGeom prst="rect">
            <a:avLst/>
          </a:prstGeom>
          <a:noFill/>
        </p:spPr>
        <p:txBody>
          <a:bodyPr wrap="square">
            <a:spAutoFit/>
          </a:bodyPr>
          <a:lstStyle/>
          <a:p>
            <a:r>
              <a:rPr lang="en-ZA" dirty="0"/>
              <a:t>"Let there be work, bread, water and salt for all." ~ Nelson Mandela</a:t>
            </a:r>
          </a:p>
        </p:txBody>
      </p:sp>
      <p:sp>
        <p:nvSpPr>
          <p:cNvPr id="10" name="TextBox 9">
            <a:extLst>
              <a:ext uri="{FF2B5EF4-FFF2-40B4-BE49-F238E27FC236}">
                <a16:creationId xmlns:a16="http://schemas.microsoft.com/office/drawing/2014/main" id="{2E68B2BB-7D2A-42A7-8C04-DEA63BE0D50D}"/>
              </a:ext>
            </a:extLst>
          </p:cNvPr>
          <p:cNvSpPr txBox="1"/>
          <p:nvPr/>
        </p:nvSpPr>
        <p:spPr>
          <a:xfrm>
            <a:off x="4476750" y="3128919"/>
            <a:ext cx="6096000" cy="1200329"/>
          </a:xfrm>
          <a:prstGeom prst="rect">
            <a:avLst/>
          </a:prstGeom>
          <a:noFill/>
        </p:spPr>
        <p:txBody>
          <a:bodyPr wrap="square">
            <a:spAutoFit/>
          </a:bodyPr>
          <a:lstStyle/>
          <a:p>
            <a:r>
              <a:rPr lang="en-US" b="0" i="0" dirty="0">
                <a:solidFill>
                  <a:srgbClr val="101010"/>
                </a:solidFill>
                <a:effectLst/>
                <a:latin typeface="helvetica neue"/>
              </a:rPr>
              <a:t>Now and then, when I grow nostalgic about my ocean childhood - the wauling of gulls and the smell of salt, somebody solicitous will bundle me into a car and drive me to the nearest briny horizon. Sylvia Plath</a:t>
            </a:r>
            <a:endParaRPr lang="en-ZA" dirty="0"/>
          </a:p>
        </p:txBody>
      </p:sp>
      <p:sp>
        <p:nvSpPr>
          <p:cNvPr id="12" name="TextBox 11">
            <a:extLst>
              <a:ext uri="{FF2B5EF4-FFF2-40B4-BE49-F238E27FC236}">
                <a16:creationId xmlns:a16="http://schemas.microsoft.com/office/drawing/2014/main" id="{619EEAC3-D012-4EFA-8E50-2EA2C86EA6B7}"/>
              </a:ext>
            </a:extLst>
          </p:cNvPr>
          <p:cNvSpPr txBox="1"/>
          <p:nvPr/>
        </p:nvSpPr>
        <p:spPr>
          <a:xfrm>
            <a:off x="295275" y="1179462"/>
            <a:ext cx="6096000" cy="1477328"/>
          </a:xfrm>
          <a:prstGeom prst="rect">
            <a:avLst/>
          </a:prstGeom>
          <a:noFill/>
        </p:spPr>
        <p:txBody>
          <a:bodyPr wrap="square">
            <a:spAutoFit/>
          </a:bodyPr>
          <a:lstStyle/>
          <a:p>
            <a:pPr algn="l"/>
            <a:r>
              <a:rPr lang="en-US" b="0" i="0" dirty="0">
                <a:solidFill>
                  <a:srgbClr val="202122"/>
                </a:solidFill>
                <a:effectLst/>
                <a:latin typeface="Arial" panose="020B0604020202020204" pitchFamily="34" charset="0"/>
              </a:rPr>
              <a:t>You are the salt of the earth, but if the salt has lost its flavor, with what will it be salted? It is then good for nothing, but to be cast out and trodden under the feet of men.</a:t>
            </a:r>
          </a:p>
          <a:p>
            <a:pPr algn="l"/>
            <a:r>
              <a:rPr lang="en-US" b="0" i="0" dirty="0">
                <a:solidFill>
                  <a:srgbClr val="202122"/>
                </a:solidFill>
                <a:effectLst/>
                <a:latin typeface="Arial" panose="020B0604020202020204" pitchFamily="34" charset="0"/>
              </a:rPr>
              <a:t>— </a:t>
            </a:r>
            <a:r>
              <a:rPr lang="en-US" b="0" i="1" u="none" strike="noStrike" dirty="0">
                <a:solidFill>
                  <a:srgbClr val="0645AD"/>
                </a:solidFill>
                <a:effectLst/>
                <a:latin typeface="Arial" panose="020B0604020202020204" pitchFamily="34" charset="0"/>
                <a:hlinkClick r:id="rId2" tooltip="Matthew 5:13"/>
              </a:rPr>
              <a:t>Matthew 5:13</a:t>
            </a:r>
            <a:endParaRPr lang="en-US" b="0" i="0" dirty="0">
              <a:solidFill>
                <a:srgbClr val="202122"/>
              </a:solidFill>
              <a:effectLst/>
              <a:latin typeface="Arial" panose="020B0604020202020204" pitchFamily="34" charset="0"/>
            </a:endParaRPr>
          </a:p>
        </p:txBody>
      </p:sp>
      <p:sp>
        <p:nvSpPr>
          <p:cNvPr id="15" name="TextBox 14">
            <a:extLst>
              <a:ext uri="{FF2B5EF4-FFF2-40B4-BE49-F238E27FC236}">
                <a16:creationId xmlns:a16="http://schemas.microsoft.com/office/drawing/2014/main" id="{04E58FF8-9550-471F-BE21-1DE3E242F77A}"/>
              </a:ext>
            </a:extLst>
          </p:cNvPr>
          <p:cNvSpPr txBox="1"/>
          <p:nvPr/>
        </p:nvSpPr>
        <p:spPr>
          <a:xfrm>
            <a:off x="457200" y="363094"/>
            <a:ext cx="10410825" cy="461665"/>
          </a:xfrm>
          <a:prstGeom prst="rect">
            <a:avLst/>
          </a:prstGeom>
          <a:noFill/>
        </p:spPr>
        <p:txBody>
          <a:bodyPr wrap="square" rtlCol="0">
            <a:spAutoFit/>
          </a:bodyPr>
          <a:lstStyle/>
          <a:p>
            <a:r>
              <a:rPr lang="en-ZA" sz="2400" dirty="0"/>
              <a:t>Globalised references to biocultural connection, salt is a major feature</a:t>
            </a:r>
          </a:p>
        </p:txBody>
      </p:sp>
      <p:sp>
        <p:nvSpPr>
          <p:cNvPr id="9" name="TextBox 8">
            <a:extLst>
              <a:ext uri="{FF2B5EF4-FFF2-40B4-BE49-F238E27FC236}">
                <a16:creationId xmlns:a16="http://schemas.microsoft.com/office/drawing/2014/main" id="{48C25DAE-87A3-4C7E-9D41-03700AF54B7C}"/>
              </a:ext>
            </a:extLst>
          </p:cNvPr>
          <p:cNvSpPr txBox="1"/>
          <p:nvPr/>
        </p:nvSpPr>
        <p:spPr>
          <a:xfrm>
            <a:off x="581025" y="4686391"/>
            <a:ext cx="6096000" cy="1477328"/>
          </a:xfrm>
          <a:prstGeom prst="rect">
            <a:avLst/>
          </a:prstGeom>
          <a:noFill/>
        </p:spPr>
        <p:txBody>
          <a:bodyPr wrap="square">
            <a:spAutoFit/>
          </a:bodyPr>
          <a:lstStyle/>
          <a:p>
            <a:pPr algn="l"/>
            <a:r>
              <a:rPr lang="en-US" sz="1800" b="0" i="0" dirty="0">
                <a:solidFill>
                  <a:srgbClr val="101010"/>
                </a:solidFill>
                <a:effectLst/>
                <a:latin typeface="Arial" panose="020B0604020202020204" pitchFamily="34" charset="0"/>
              </a:rPr>
              <a:t>With every drop of water you drink, every breath you take, you're connected to the sea. No matter where on Earth you live. Most of the oxygen in the atmosphere is generated by the sea.</a:t>
            </a:r>
          </a:p>
          <a:p>
            <a:pPr algn="l"/>
            <a:r>
              <a:rPr lang="en-US" b="1" i="0" u="none" strike="noStrike" dirty="0">
                <a:solidFill>
                  <a:srgbClr val="0000AA"/>
                </a:solidFill>
                <a:effectLst/>
                <a:latin typeface="Arial" panose="020B0604020202020204" pitchFamily="34" charset="0"/>
                <a:hlinkClick r:id="rId3"/>
              </a:rPr>
              <a:t>Sylvia Earle</a:t>
            </a:r>
            <a:endParaRPr lang="en-US" b="1"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118078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21672B-36E8-49C3-AACC-3E95E0F724B7}"/>
              </a:ext>
            </a:extLst>
          </p:cNvPr>
          <p:cNvPicPr>
            <a:picLocks noChangeAspect="1"/>
          </p:cNvPicPr>
          <p:nvPr/>
        </p:nvPicPr>
        <p:blipFill rotWithShape="1">
          <a:blip r:embed="rId2"/>
          <a:srcRect l="11085" t="16404" r="38188" b="37186"/>
          <a:stretch/>
        </p:blipFill>
        <p:spPr>
          <a:xfrm>
            <a:off x="1473200" y="2042160"/>
            <a:ext cx="8656320" cy="4454754"/>
          </a:xfrm>
          <a:prstGeom prst="rect">
            <a:avLst/>
          </a:prstGeom>
        </p:spPr>
      </p:pic>
      <p:sp>
        <p:nvSpPr>
          <p:cNvPr id="6" name="TextBox 5">
            <a:extLst>
              <a:ext uri="{FF2B5EF4-FFF2-40B4-BE49-F238E27FC236}">
                <a16:creationId xmlns:a16="http://schemas.microsoft.com/office/drawing/2014/main" id="{D0FAEAEF-9B4A-4502-890C-9E21B0525135}"/>
              </a:ext>
            </a:extLst>
          </p:cNvPr>
          <p:cNvSpPr txBox="1"/>
          <p:nvPr/>
        </p:nvSpPr>
        <p:spPr>
          <a:xfrm>
            <a:off x="1351280" y="676275"/>
            <a:ext cx="5582920" cy="707886"/>
          </a:xfrm>
          <a:prstGeom prst="rect">
            <a:avLst/>
          </a:prstGeom>
          <a:noFill/>
        </p:spPr>
        <p:txBody>
          <a:bodyPr wrap="square" rtlCol="0">
            <a:spAutoFit/>
          </a:bodyPr>
          <a:lstStyle/>
          <a:p>
            <a:r>
              <a:rPr lang="en-ZA" sz="2000" dirty="0"/>
              <a:t>Multiple idiomatic expressions regarding salt and the sea --- and of human relations with both</a:t>
            </a:r>
          </a:p>
        </p:txBody>
      </p:sp>
    </p:spTree>
    <p:extLst>
      <p:ext uri="{BB962C8B-B14F-4D97-AF65-F5344CB8AC3E}">
        <p14:creationId xmlns:p14="http://schemas.microsoft.com/office/powerpoint/2010/main" val="86864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841CEE-37B7-4AC7-922E-AB749397F4C7}"/>
              </a:ext>
            </a:extLst>
          </p:cNvPr>
          <p:cNvSpPr>
            <a:spLocks noGrp="1"/>
          </p:cNvSpPr>
          <p:nvPr>
            <p:ph type="title"/>
          </p:nvPr>
        </p:nvSpPr>
        <p:spPr>
          <a:xfrm>
            <a:off x="838200" y="365125"/>
            <a:ext cx="10515600" cy="1325563"/>
          </a:xfrm>
        </p:spPr>
        <p:txBody>
          <a:bodyPr>
            <a:normAutofit fontScale="90000"/>
          </a:bodyPr>
          <a:lstStyle/>
          <a:p>
            <a:r>
              <a:rPr lang="en-ZA" sz="5400" dirty="0"/>
              <a:t>History, biology, geology, Anthropology</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3982285-5B75-4167-856F-DF448D054635}"/>
              </a:ext>
            </a:extLst>
          </p:cNvPr>
          <p:cNvSpPr>
            <a:spLocks noGrp="1"/>
          </p:cNvSpPr>
          <p:nvPr>
            <p:ph idx="1"/>
          </p:nvPr>
        </p:nvSpPr>
        <p:spPr>
          <a:xfrm>
            <a:off x="838200" y="1929383"/>
            <a:ext cx="7279640" cy="4563491"/>
          </a:xfrm>
        </p:spPr>
        <p:txBody>
          <a:bodyPr>
            <a:normAutofit fontScale="92500" lnSpcReduction="20000"/>
          </a:bodyPr>
          <a:lstStyle/>
          <a:p>
            <a:r>
              <a:rPr lang="en-ZA" sz="1800" b="1" dirty="0">
                <a:effectLst/>
                <a:latin typeface="Abadi" panose="020B0604020104020204" pitchFamily="34" charset="0"/>
                <a:ea typeface="Calibri" panose="020F0502020204030204" pitchFamily="34" charset="0"/>
                <a:cs typeface="Times New Roman" panose="02020603050405020304" pitchFamily="18" charset="0"/>
              </a:rPr>
              <a:t>Archaeology</a:t>
            </a:r>
            <a:r>
              <a:rPr lang="en-ZA" sz="1800" dirty="0">
                <a:effectLst/>
                <a:latin typeface="Abadi" panose="020B0604020104020204" pitchFamily="34" charset="0"/>
                <a:ea typeface="Calibri" panose="020F0502020204030204" pitchFamily="34" charset="0"/>
                <a:cs typeface="Times New Roman" panose="02020603050405020304" pitchFamily="18" charset="0"/>
              </a:rPr>
              <a:t>: from the earliest times that humans have relied on nature for sustenance, entertainment, healing and many other self-constituting processes. The relationship between humans and nature appears in history, to be profoundly symbiotic.</a:t>
            </a:r>
          </a:p>
          <a:p>
            <a:r>
              <a:rPr lang="en-GB" sz="1800" b="1" dirty="0">
                <a:effectLst/>
                <a:latin typeface="Abadi" panose="020B0604020104020204" pitchFamily="34" charset="0"/>
                <a:ea typeface="Times New Roman" panose="02020603050405020304" pitchFamily="18" charset="0"/>
              </a:rPr>
              <a:t>Geology</a:t>
            </a:r>
            <a:r>
              <a:rPr lang="en-GB" sz="1800" dirty="0">
                <a:effectLst/>
                <a:latin typeface="Abadi" panose="020B0604020104020204" pitchFamily="34" charset="0"/>
                <a:ea typeface="Times New Roman" panose="02020603050405020304" pitchFamily="18" charset="0"/>
              </a:rPr>
              <a:t>: ‘the importance of geologic materials, particularly minerals, as healing agents has been recognized since antiquity. Ancient Chinese and Indian people used minerals for healing as far back as 3000 BC.’ (Hasan 2021: 686). This included salt. </a:t>
            </a:r>
            <a:endParaRPr lang="en-GB" sz="1800" dirty="0">
              <a:latin typeface="Abadi" panose="020B0604020104020204" pitchFamily="34" charset="0"/>
              <a:ea typeface="Times New Roman" panose="02020603050405020304" pitchFamily="18" charset="0"/>
            </a:endParaRPr>
          </a:p>
          <a:p>
            <a:r>
              <a:rPr lang="en-GB" sz="1800" b="1" dirty="0">
                <a:effectLst/>
                <a:latin typeface="Abadi" panose="020B0604020104020204" pitchFamily="34" charset="0"/>
                <a:ea typeface="Times New Roman" panose="02020603050405020304" pitchFamily="18" charset="0"/>
              </a:rPr>
              <a:t>Medical Geology</a:t>
            </a:r>
            <a:r>
              <a:rPr lang="en-GB" sz="1800" dirty="0">
                <a:effectLst/>
                <a:latin typeface="Abadi" panose="020B0604020104020204" pitchFamily="34" charset="0"/>
                <a:ea typeface="Times New Roman" panose="02020603050405020304" pitchFamily="18" charset="0"/>
              </a:rPr>
              <a:t>: Salt as one of 11 essential elements for human survival. Salt is in tears, amniotic fluid, </a:t>
            </a:r>
            <a:r>
              <a:rPr lang="en-GB" sz="1800" dirty="0">
                <a:latin typeface="Abadi" panose="020B0604020104020204" pitchFamily="34" charset="0"/>
                <a:ea typeface="Times New Roman" panose="02020603050405020304" pitchFamily="18" charset="0"/>
              </a:rPr>
              <a:t>necessary for electrolyte balance and blood pressure but people also had to find freshwater that was not briny – stromatolites as sources.</a:t>
            </a:r>
            <a:endParaRPr lang="en-GB" sz="1800" dirty="0">
              <a:effectLst/>
              <a:latin typeface="Abadi" panose="020B0604020104020204" pitchFamily="34" charset="0"/>
              <a:ea typeface="Times New Roman" panose="02020603050405020304" pitchFamily="18" charset="0"/>
            </a:endParaRPr>
          </a:p>
          <a:p>
            <a:r>
              <a:rPr lang="en-GB" sz="1800" b="1" dirty="0">
                <a:latin typeface="Abadi" panose="020B0604020104020204" pitchFamily="34" charset="0"/>
              </a:rPr>
              <a:t>Anthropology</a:t>
            </a:r>
            <a:r>
              <a:rPr lang="en-GB" sz="1800" dirty="0">
                <a:latin typeface="Abadi" panose="020B0604020104020204" pitchFamily="34" charset="0"/>
              </a:rPr>
              <a:t>: leads us to consider the intersubjectivity, mutuality, interdependency of humans, animals and seemingly inanimate objects – to critique a view of humans as separate from nature and omnipresent in all circumstances. This is also encouraging post-human, multispecies perspectives, and ‘now’, biocultural views of existence.</a:t>
            </a:r>
          </a:p>
          <a:p>
            <a:r>
              <a:rPr lang="en-GB" sz="1800" dirty="0">
                <a:latin typeface="Abadi" panose="020B0604020104020204" pitchFamily="34" charset="0"/>
              </a:rPr>
              <a:t>These views are critical in a society where identity has been ‘straightjacketed’ – and where various oppressions, including epistemological oppressions, continue</a:t>
            </a:r>
            <a:endParaRPr lang="en-ZA" sz="2200" dirty="0"/>
          </a:p>
        </p:txBody>
      </p:sp>
      <p:graphicFrame>
        <p:nvGraphicFramePr>
          <p:cNvPr id="9" name="Diagram 8">
            <a:extLst>
              <a:ext uri="{FF2B5EF4-FFF2-40B4-BE49-F238E27FC236}">
                <a16:creationId xmlns:a16="http://schemas.microsoft.com/office/drawing/2014/main" id="{2737DEF6-1722-46B8-BBA6-5CD864BF67E3}"/>
              </a:ext>
            </a:extLst>
          </p:cNvPr>
          <p:cNvGraphicFramePr/>
          <p:nvPr>
            <p:extLst>
              <p:ext uri="{D42A27DB-BD31-4B8C-83A1-F6EECF244321}">
                <p14:modId xmlns:p14="http://schemas.microsoft.com/office/powerpoint/2010/main" val="1504798933"/>
              </p:ext>
            </p:extLst>
          </p:nvPr>
        </p:nvGraphicFramePr>
        <p:xfrm>
          <a:off x="8371840" y="2426208"/>
          <a:ext cx="3274949" cy="3689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694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erial view of beach and waves">
            <a:extLst>
              <a:ext uri="{FF2B5EF4-FFF2-40B4-BE49-F238E27FC236}">
                <a16:creationId xmlns:a16="http://schemas.microsoft.com/office/drawing/2014/main" id="{3D1AB162-83D6-4890-8AB5-7027E6A7FB7E}"/>
              </a:ext>
            </a:extLst>
          </p:cNvPr>
          <p:cNvPicPr>
            <a:picLocks noChangeAspect="1"/>
          </p:cNvPicPr>
          <p:nvPr/>
        </p:nvPicPr>
        <p:blipFill rotWithShape="1">
          <a:blip r:embed="rId2">
            <a:extLst>
              <a:ext uri="{28A0092B-C50C-407E-A947-70E740481C1C}">
                <a14:useLocalDpi xmlns:a14="http://schemas.microsoft.com/office/drawing/2010/main" val="0"/>
              </a:ext>
            </a:extLst>
          </a:blip>
          <a:srcRect l="29692" r="11490" b="1"/>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8" name="TextBox 7">
            <a:extLst>
              <a:ext uri="{FF2B5EF4-FFF2-40B4-BE49-F238E27FC236}">
                <a16:creationId xmlns:a16="http://schemas.microsoft.com/office/drawing/2014/main" id="{2E940D90-26A4-4EB2-8976-3EFD5A5ACD3B}"/>
              </a:ext>
            </a:extLst>
          </p:cNvPr>
          <p:cNvSpPr txBox="1"/>
          <p:nvPr/>
        </p:nvSpPr>
        <p:spPr>
          <a:xfrm>
            <a:off x="799217" y="633091"/>
            <a:ext cx="7749147" cy="132288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dirty="0">
                <a:latin typeface="+mj-lt"/>
                <a:ea typeface="+mj-ea"/>
                <a:cs typeface="+mj-cs"/>
              </a:rPr>
              <a:t>Mineralized and de-Mineralized Identity</a:t>
            </a:r>
          </a:p>
        </p:txBody>
      </p:sp>
      <p:sp>
        <p:nvSpPr>
          <p:cNvPr id="3" name="Content Placeholder 2">
            <a:extLst>
              <a:ext uri="{FF2B5EF4-FFF2-40B4-BE49-F238E27FC236}">
                <a16:creationId xmlns:a16="http://schemas.microsoft.com/office/drawing/2014/main" id="{2F59F8B8-7D6C-4442-A5E3-530CE578996E}"/>
              </a:ext>
            </a:extLst>
          </p:cNvPr>
          <p:cNvSpPr>
            <a:spLocks noGrp="1"/>
          </p:cNvSpPr>
          <p:nvPr>
            <p:ph idx="1"/>
          </p:nvPr>
        </p:nvSpPr>
        <p:spPr>
          <a:xfrm>
            <a:off x="1137034" y="2194102"/>
            <a:ext cx="7073515" cy="4425773"/>
          </a:xfrm>
        </p:spPr>
        <p:txBody>
          <a:bodyPr vert="horz" lIns="91440" tIns="45720" rIns="91440" bIns="45720" rtlCol="0">
            <a:normAutofit/>
          </a:bodyPr>
          <a:lstStyle/>
          <a:p>
            <a:r>
              <a:rPr lang="en-US" sz="1600" dirty="0">
                <a:latin typeface="Abadi" panose="020B0604020104020204" pitchFamily="34" charset="0"/>
              </a:rPr>
              <a:t>Some further scholarship on personhood, biological connections with nature and trauma. </a:t>
            </a:r>
          </a:p>
          <a:p>
            <a:endParaRPr lang="en-US" sz="1600" dirty="0">
              <a:latin typeface="Abadi" panose="020B0604020104020204" pitchFamily="34" charset="0"/>
            </a:endParaRPr>
          </a:p>
          <a:p>
            <a:r>
              <a:rPr lang="en-US" sz="1600" i="1" dirty="0">
                <a:latin typeface="Abadi" panose="020B0604020104020204" pitchFamily="34" charset="0"/>
              </a:rPr>
              <a:t>The ethnographic findings</a:t>
            </a:r>
            <a:r>
              <a:rPr lang="en-US" sz="1600" dirty="0">
                <a:latin typeface="Abadi" panose="020B0604020104020204" pitchFamily="34" charset="0"/>
              </a:rPr>
              <a:t>:</a:t>
            </a:r>
          </a:p>
          <a:p>
            <a:r>
              <a:rPr lang="en-US" sz="1600" dirty="0">
                <a:effectLst/>
                <a:latin typeface="Abadi" panose="020B0604020104020204" pitchFamily="34" charset="0"/>
              </a:rPr>
              <a:t>Research in </a:t>
            </a:r>
            <a:r>
              <a:rPr lang="en-US" sz="1600" dirty="0" err="1">
                <a:effectLst/>
                <a:latin typeface="Abadi" panose="020B0604020104020204" pitchFamily="34" charset="0"/>
              </a:rPr>
              <a:t>Tsitsikamma</a:t>
            </a:r>
            <a:r>
              <a:rPr lang="en-US" sz="1600" dirty="0">
                <a:effectLst/>
                <a:latin typeface="Abadi" panose="020B0604020104020204" pitchFamily="34" charset="0"/>
              </a:rPr>
              <a:t> revealed that those with an enduring relationship with the sea, believe that they become </a:t>
            </a:r>
            <a:r>
              <a:rPr lang="en-US" sz="1600" b="1" dirty="0">
                <a:effectLst/>
                <a:latin typeface="Abadi" panose="020B0604020104020204" pitchFamily="34" charset="0"/>
              </a:rPr>
              <a:t>mineralized</a:t>
            </a:r>
            <a:r>
              <a:rPr lang="en-US" sz="1600" dirty="0">
                <a:effectLst/>
                <a:latin typeface="Abadi" panose="020B0604020104020204" pitchFamily="34" charset="0"/>
              </a:rPr>
              <a:t> (salted) in their interaction with sea and coast, a situation which they say produces a feeling of wellbeing despite the experience of objective hardship.  Today, their </a:t>
            </a:r>
            <a:r>
              <a:rPr lang="en-US" sz="1600" b="1" dirty="0">
                <a:effectLst/>
                <a:latin typeface="Abadi" panose="020B0604020104020204" pitchFamily="34" charset="0"/>
              </a:rPr>
              <a:t>de-</a:t>
            </a:r>
            <a:r>
              <a:rPr lang="en-US" sz="1600" b="1" dirty="0" err="1">
                <a:effectLst/>
                <a:latin typeface="Abadi" panose="020B0604020104020204" pitchFamily="34" charset="0"/>
              </a:rPr>
              <a:t>mineralisation</a:t>
            </a:r>
            <a:r>
              <a:rPr lang="en-US" sz="1600" dirty="0">
                <a:effectLst/>
                <a:latin typeface="Abadi" panose="020B0604020104020204" pitchFamily="34" charset="0"/>
              </a:rPr>
              <a:t> (loss of saltiness) is expressed as both a metaphor for, and form of trauma including depression.</a:t>
            </a:r>
          </a:p>
          <a:p>
            <a:r>
              <a:rPr lang="en-US" sz="1600" dirty="0">
                <a:effectLst/>
                <a:latin typeface="Abadi" panose="020B0604020104020204" pitchFamily="34" charset="0"/>
              </a:rPr>
              <a:t>During apartheid, the concept and transfer of land was ‘</a:t>
            </a:r>
            <a:r>
              <a:rPr lang="en-US" sz="1600" b="1" dirty="0" err="1">
                <a:effectLst/>
                <a:latin typeface="Abadi" panose="020B0604020104020204" pitchFamily="34" charset="0"/>
              </a:rPr>
              <a:t>textualised</a:t>
            </a:r>
            <a:r>
              <a:rPr lang="en-US" sz="1600" dirty="0">
                <a:effectLst/>
                <a:latin typeface="Abadi" panose="020B0604020104020204" pitchFamily="34" charset="0"/>
              </a:rPr>
              <a:t>’, as were social relations.</a:t>
            </a:r>
          </a:p>
          <a:p>
            <a:r>
              <a:rPr lang="en-US" sz="1600" dirty="0">
                <a:effectLst/>
                <a:latin typeface="Abadi" panose="020B0604020104020204" pitchFamily="34" charset="0"/>
              </a:rPr>
              <a:t>People speak of hearing the sea for healing, being in the sea, imbibing the sea. Salt comes up in the conversations – </a:t>
            </a:r>
            <a:r>
              <a:rPr lang="en-US" sz="1600" dirty="0" err="1">
                <a:effectLst/>
                <a:latin typeface="Abadi" panose="020B0604020104020204" pitchFamily="34" charset="0"/>
              </a:rPr>
              <a:t>emphasising</a:t>
            </a:r>
            <a:r>
              <a:rPr lang="en-US" sz="1600" dirty="0">
                <a:effectLst/>
                <a:latin typeface="Abadi" panose="020B0604020104020204" pitchFamily="34" charset="0"/>
              </a:rPr>
              <a:t> the need to reconstitute the self with the briny sea. </a:t>
            </a:r>
          </a:p>
          <a:p>
            <a:r>
              <a:rPr lang="en-US" sz="1600" dirty="0">
                <a:latin typeface="Abadi" panose="020B0604020104020204" pitchFamily="34" charset="0"/>
              </a:rPr>
              <a:t>Examples from Mauritius, Zanzibar, Ghana, Seychelles etc.</a:t>
            </a:r>
            <a:endParaRPr lang="en-US" sz="1600" dirty="0">
              <a:effectLst/>
              <a:latin typeface="Abadi" panose="020B0604020104020204" pitchFamily="34" charset="0"/>
            </a:endParaRPr>
          </a:p>
          <a:p>
            <a:pPr marL="0"/>
            <a:endParaRPr lang="en-US" sz="1400" dirty="0">
              <a:effectLst/>
            </a:endParaRPr>
          </a:p>
          <a:p>
            <a:endParaRPr lang="en-US" sz="1400" dirty="0"/>
          </a:p>
        </p:txBody>
      </p:sp>
    </p:spTree>
    <p:extLst>
      <p:ext uri="{BB962C8B-B14F-4D97-AF65-F5344CB8AC3E}">
        <p14:creationId xmlns:p14="http://schemas.microsoft.com/office/powerpoint/2010/main" val="5749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1125</Words>
  <Application>Microsoft Office PowerPoint</Application>
  <PresentationFormat>Widescreen</PresentationFormat>
  <Paragraphs>55</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Abadi</vt:lpstr>
      <vt:lpstr>Arial</vt:lpstr>
      <vt:lpstr>Calibri</vt:lpstr>
      <vt:lpstr>Calibri Light</vt:lpstr>
      <vt:lpstr>Georgia</vt:lpstr>
      <vt:lpstr>helvetica neue</vt:lpstr>
      <vt:lpstr>Office Theme</vt:lpstr>
      <vt:lpstr>PowerPoint Presentation</vt:lpstr>
      <vt:lpstr>PowerPoint Presentation</vt:lpstr>
      <vt:lpstr>PowerPoint Presentation</vt:lpstr>
      <vt:lpstr>Heritage, biocultural relations and trauma</vt:lpstr>
      <vt:lpstr>PowerPoint Presentation</vt:lpstr>
      <vt:lpstr>PowerPoint Presentation</vt:lpstr>
      <vt:lpstr>PowerPoint Presentation</vt:lpstr>
      <vt:lpstr>History, biology, geology, Anthropology</vt:lpstr>
      <vt:lpstr>PowerPoint Presentation</vt:lpstr>
      <vt:lpstr>Voices in South Africa</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 Boswell</dc:creator>
  <cp:lastModifiedBy>Rose Boswell</cp:lastModifiedBy>
  <cp:revision>4</cp:revision>
  <dcterms:created xsi:type="dcterms:W3CDTF">2021-09-14T13:32:15Z</dcterms:created>
  <dcterms:modified xsi:type="dcterms:W3CDTF">2021-09-14T13:40:34Z</dcterms:modified>
</cp:coreProperties>
</file>